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713" r:id="rId2"/>
    <p:sldMasterId id="2147483695" r:id="rId3"/>
  </p:sldMasterIdLst>
  <p:notesMasterIdLst>
    <p:notesMasterId r:id="rId30"/>
  </p:notesMasterIdLst>
  <p:sldIdLst>
    <p:sldId id="264" r:id="rId4"/>
    <p:sldId id="283" r:id="rId5"/>
    <p:sldId id="276" r:id="rId6"/>
    <p:sldId id="295" r:id="rId7"/>
    <p:sldId id="281" r:id="rId8"/>
    <p:sldId id="290" r:id="rId9"/>
    <p:sldId id="273" r:id="rId10"/>
    <p:sldId id="275" r:id="rId11"/>
    <p:sldId id="277" r:id="rId12"/>
    <p:sldId id="279" r:id="rId13"/>
    <p:sldId id="297" r:id="rId14"/>
    <p:sldId id="298" r:id="rId15"/>
    <p:sldId id="291" r:id="rId16"/>
    <p:sldId id="282" r:id="rId17"/>
    <p:sldId id="292" r:id="rId18"/>
    <p:sldId id="294" r:id="rId19"/>
    <p:sldId id="303" r:id="rId20"/>
    <p:sldId id="299" r:id="rId21"/>
    <p:sldId id="293" r:id="rId22"/>
    <p:sldId id="284" r:id="rId23"/>
    <p:sldId id="285" r:id="rId24"/>
    <p:sldId id="301" r:id="rId25"/>
    <p:sldId id="302" r:id="rId26"/>
    <p:sldId id="286" r:id="rId27"/>
    <p:sldId id="289" r:id="rId28"/>
    <p:sldId id="27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C84F"/>
    <a:srgbClr val="E7E6E6"/>
    <a:srgbClr val="9A9A9A"/>
    <a:srgbClr val="000000"/>
    <a:srgbClr val="404040"/>
    <a:srgbClr val="C2B582"/>
    <a:srgbClr val="BC9E5D"/>
    <a:srgbClr val="151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94815"/>
  </p:normalViewPr>
  <p:slideViewPr>
    <p:cSldViewPr snapToGrid="0" snapToObjects="1">
      <p:cViewPr>
        <p:scale>
          <a:sx n="75" d="100"/>
          <a:sy n="75" d="100"/>
        </p:scale>
        <p:origin x="1114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hu-HU" b="0" dirty="0"/>
              <a:t>Mérési eredmények, </a:t>
            </a:r>
            <a:r>
              <a:rPr lang="hu-HU" b="1" dirty="0"/>
              <a:t>Conway szabályok nélkül</a:t>
            </a:r>
          </a:p>
          <a:p>
            <a:pPr>
              <a:defRPr/>
            </a:pPr>
            <a:r>
              <a:rPr lang="hu-HU" b="1" dirty="0"/>
              <a:t>Intel</a:t>
            </a:r>
            <a:r>
              <a:rPr lang="hu-HU" b="0" dirty="0"/>
              <a:t> i7-4510U, 2.002.60GHz processzoron</a:t>
            </a:r>
          </a:p>
          <a:p>
            <a:pPr>
              <a:defRPr/>
            </a:pPr>
            <a:r>
              <a:rPr lang="hu-HU" b="0" dirty="0"/>
              <a:t>1 szálas futtatás esetén</a:t>
            </a:r>
            <a:endParaRPr lang="en-US" b="0" dirty="0"/>
          </a:p>
        </c:rich>
      </c:tx>
      <c:layout>
        <c:manualLayout>
          <c:xMode val="edge"/>
          <c:yMode val="edge"/>
          <c:x val="0.20105665127195638"/>
          <c:y val="1.08225108225108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208817257217846"/>
          <c:y val="0.19545454545454546"/>
          <c:w val="0.81062016076115484"/>
          <c:h val="0.593195100612423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idő (s)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15.92</c:v>
                </c:pt>
                <c:pt idx="1">
                  <c:v>19.38</c:v>
                </c:pt>
                <c:pt idx="2">
                  <c:v>1.58</c:v>
                </c:pt>
                <c:pt idx="3">
                  <c:v>1.1100000000000001</c:v>
                </c:pt>
                <c:pt idx="4">
                  <c:v>6.82</c:v>
                </c:pt>
                <c:pt idx="5">
                  <c:v>6.27</c:v>
                </c:pt>
                <c:pt idx="6">
                  <c:v>7.71</c:v>
                </c:pt>
                <c:pt idx="7">
                  <c:v>1.56</c:v>
                </c:pt>
                <c:pt idx="8">
                  <c:v>24.41</c:v>
                </c:pt>
                <c:pt idx="9">
                  <c:v>25.27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B5-4485-815E-97FAD46331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halak száma induláskor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259</c:v>
                </c:pt>
                <c:pt idx="1">
                  <c:v>2818</c:v>
                </c:pt>
                <c:pt idx="2">
                  <c:v>337</c:v>
                </c:pt>
                <c:pt idx="3">
                  <c:v>66</c:v>
                </c:pt>
                <c:pt idx="4">
                  <c:v>1026</c:v>
                </c:pt>
                <c:pt idx="5">
                  <c:v>546</c:v>
                </c:pt>
                <c:pt idx="6">
                  <c:v>932</c:v>
                </c:pt>
                <c:pt idx="7">
                  <c:v>345</c:v>
                </c:pt>
                <c:pt idx="8">
                  <c:v>3074</c:v>
                </c:pt>
                <c:pt idx="9">
                  <c:v>3075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4B5-4485-815E-97FAD463314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halak száma szimuláció végén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24</c:v>
                </c:pt>
                <c:pt idx="1">
                  <c:v>2086</c:v>
                </c:pt>
                <c:pt idx="2">
                  <c:v>41</c:v>
                </c:pt>
                <c:pt idx="3">
                  <c:v>4</c:v>
                </c:pt>
                <c:pt idx="4">
                  <c:v>447</c:v>
                </c:pt>
                <c:pt idx="5">
                  <c:v>605</c:v>
                </c:pt>
                <c:pt idx="6">
                  <c:v>992</c:v>
                </c:pt>
                <c:pt idx="7">
                  <c:v>22</c:v>
                </c:pt>
                <c:pt idx="8">
                  <c:v>3211</c:v>
                </c:pt>
                <c:pt idx="9">
                  <c:v>3196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4B5-4485-815E-97FAD463314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cápák száma induláskor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2817</c:v>
                </c:pt>
                <c:pt idx="1">
                  <c:v>258</c:v>
                </c:pt>
                <c:pt idx="2">
                  <c:v>2739</c:v>
                </c:pt>
                <c:pt idx="3">
                  <c:v>3010</c:v>
                </c:pt>
                <c:pt idx="4">
                  <c:v>2050</c:v>
                </c:pt>
                <c:pt idx="5">
                  <c:v>2530</c:v>
                </c:pt>
                <c:pt idx="6">
                  <c:v>2144</c:v>
                </c:pt>
                <c:pt idx="7">
                  <c:v>2731</c:v>
                </c:pt>
                <c:pt idx="8">
                  <c:v>2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B5-4485-815E-97FAD463314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cápák száma szimuláció végén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0</c:v>
                </c:pt>
                <c:pt idx="1">
                  <c:v>6</c:v>
                </c:pt>
                <c:pt idx="2">
                  <c:v>0</c:v>
                </c:pt>
                <c:pt idx="3">
                  <c:v>0</c:v>
                </c:pt>
                <c:pt idx="4">
                  <c:v>4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4B5-4485-815E-97FAD46331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39674976"/>
        <c:axId val="739674320"/>
      </c:barChart>
      <c:catAx>
        <c:axId val="739674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674320"/>
        <c:crosses val="autoZero"/>
        <c:auto val="1"/>
        <c:lblAlgn val="ctr"/>
        <c:lblOffset val="100"/>
        <c:noMultiLvlLbl val="0"/>
      </c:catAx>
      <c:valAx>
        <c:axId val="739674320"/>
        <c:scaling>
          <c:orientation val="minMax"/>
          <c:max val="340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674976"/>
        <c:crosses val="autoZero"/>
        <c:crossBetween val="between"/>
        <c:majorUnit val="1000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  <a:round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hu-HU" sz="2130" b="1" i="0" baseline="0" dirty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Mérési eredmények idejének összehasonlítása 4 szálas futtatás esetén</a:t>
            </a:r>
            <a:endParaRPr lang="en-US" sz="2130" dirty="0">
              <a:effectLst/>
            </a:endParaRPr>
          </a:p>
        </c:rich>
      </c:tx>
      <c:layout>
        <c:manualLayout>
          <c:xMode val="edge"/>
          <c:yMode val="edge"/>
          <c:x val="0.20105667650918635"/>
          <c:y val="3.11929133858267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208817257217846"/>
          <c:y val="0.19545454545454546"/>
          <c:w val="0.81062016076115484"/>
          <c:h val="0.581047535724701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intel i7-4510U Conway szabályokkal 4 szálon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futtatás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10.95</c:v>
                </c:pt>
                <c:pt idx="1">
                  <c:v>11.61</c:v>
                </c:pt>
                <c:pt idx="2">
                  <c:v>10.92</c:v>
                </c:pt>
                <c:pt idx="3">
                  <c:v>11.35</c:v>
                </c:pt>
                <c:pt idx="4">
                  <c:v>11.3</c:v>
                </c:pt>
                <c:pt idx="5">
                  <c:v>11.57</c:v>
                </c:pt>
                <c:pt idx="6">
                  <c:v>10.87</c:v>
                </c:pt>
                <c:pt idx="7">
                  <c:v>10.91</c:v>
                </c:pt>
                <c:pt idx="8">
                  <c:v>10.91</c:v>
                </c:pt>
                <c:pt idx="9">
                  <c:v>11.11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3B-4A58-9383-2F9E9D5E72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AMD Ryzen 3 3200U with Radeon Vega Mobile Gfx Conway szabályokkal 4 szálon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futtatás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11.04</c:v>
                </c:pt>
                <c:pt idx="1">
                  <c:v>10.88</c:v>
                </c:pt>
                <c:pt idx="2">
                  <c:v>11.29</c:v>
                </c:pt>
                <c:pt idx="3">
                  <c:v>11.26</c:v>
                </c:pt>
                <c:pt idx="4">
                  <c:v>11.08</c:v>
                </c:pt>
                <c:pt idx="5">
                  <c:v>10.93</c:v>
                </c:pt>
                <c:pt idx="6">
                  <c:v>10.82</c:v>
                </c:pt>
                <c:pt idx="7">
                  <c:v>10.65</c:v>
                </c:pt>
                <c:pt idx="8">
                  <c:v>10.71</c:v>
                </c:pt>
                <c:pt idx="9">
                  <c:v>10.63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3B-4A58-9383-2F9E9D5E72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Többszálúak átlaga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futtatás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10.994999999999999</c:v>
                </c:pt>
                <c:pt idx="1">
                  <c:v>11.245000000000001</c:v>
                </c:pt>
                <c:pt idx="2">
                  <c:v>11.105</c:v>
                </c:pt>
                <c:pt idx="3">
                  <c:v>11.305</c:v>
                </c:pt>
                <c:pt idx="4">
                  <c:v>11.190000000000001</c:v>
                </c:pt>
                <c:pt idx="5">
                  <c:v>11.25</c:v>
                </c:pt>
                <c:pt idx="6">
                  <c:v>10.844999999999999</c:v>
                </c:pt>
                <c:pt idx="7">
                  <c:v>10.780000000000001</c:v>
                </c:pt>
                <c:pt idx="8">
                  <c:v>10.81</c:v>
                </c:pt>
                <c:pt idx="9">
                  <c:v>10.870000000000001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3B-4A58-9383-2F9E9D5E7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39674976"/>
        <c:axId val="739674320"/>
        <c:extLst>
          <c:ext xmlns:c15="http://schemas.microsoft.com/office/drawing/2012/chart" uri="{02D57815-91ED-43cb-92C2-25804820EDAC}">
            <c15:filteredBa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1.  futtatás</c:v>
                      </c:pt>
                      <c:pt idx="1">
                        <c:v>2.  futtatás</c:v>
                      </c:pt>
                      <c:pt idx="2">
                        <c:v>3.  futtatás</c:v>
                      </c:pt>
                      <c:pt idx="3">
                        <c:v>4.  futtatás</c:v>
                      </c:pt>
                      <c:pt idx="4">
                        <c:v>5.  futtatás</c:v>
                      </c:pt>
                      <c:pt idx="5">
                        <c:v>6.  futtatás</c:v>
                      </c:pt>
                      <c:pt idx="6">
                        <c:v>7.  futtatás</c:v>
                      </c:pt>
                      <c:pt idx="7">
                        <c:v>8.  futtatás</c:v>
                      </c:pt>
                      <c:pt idx="8">
                        <c:v>9.  futtatás</c:v>
                      </c:pt>
                      <c:pt idx="9">
                        <c:v>10. futtatás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Sheet1!$E$2:$E$11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0C3B-4A58-9383-2F9E9D5E7262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Column2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5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5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5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invertIfNegative val="0"/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1.  futtatás</c:v>
                      </c:pt>
                      <c:pt idx="1">
                        <c:v>2.  futtatás</c:v>
                      </c:pt>
                      <c:pt idx="2">
                        <c:v>3.  futtatás</c:v>
                      </c:pt>
                      <c:pt idx="3">
                        <c:v>4.  futtatás</c:v>
                      </c:pt>
                      <c:pt idx="4">
                        <c:v>5.  futtatás</c:v>
                      </c:pt>
                      <c:pt idx="5">
                        <c:v>6.  futtatás</c:v>
                      </c:pt>
                      <c:pt idx="6">
                        <c:v>7.  futtatás</c:v>
                      </c:pt>
                      <c:pt idx="7">
                        <c:v>8.  futtatás</c:v>
                      </c:pt>
                      <c:pt idx="8">
                        <c:v>9.  futtatás</c:v>
                      </c:pt>
                      <c:pt idx="9">
                        <c:v>10. futtatás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Sheet1!$F$2:$F$11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0C3B-4A58-9383-2F9E9D5E7262}"/>
                  </c:ext>
                </c:extLst>
              </c15:ser>
            </c15:filteredBarSeries>
          </c:ext>
        </c:extLst>
      </c:barChart>
      <c:catAx>
        <c:axId val="739674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674320"/>
        <c:crosses val="autoZero"/>
        <c:auto val="1"/>
        <c:lblAlgn val="ctr"/>
        <c:lblOffset val="100"/>
        <c:noMultiLvlLbl val="0"/>
      </c:catAx>
      <c:valAx>
        <c:axId val="739674320"/>
        <c:scaling>
          <c:orientation val="minMax"/>
          <c:max val="12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Idő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674976"/>
        <c:crosses val="autoZero"/>
        <c:crossBetween val="between"/>
        <c:majorUnit val="1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  <a:round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hu-HU" sz="2130" b="1" i="0" baseline="0" dirty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Mérési eredmények idejének összehasonlítása 4 szálas futtatás esetén</a:t>
            </a:r>
            <a:endParaRPr lang="en-US" sz="2130" dirty="0">
              <a:effectLst/>
            </a:endParaRPr>
          </a:p>
        </c:rich>
      </c:tx>
      <c:layout>
        <c:manualLayout>
          <c:xMode val="edge"/>
          <c:yMode val="edge"/>
          <c:x val="0.20105667650918635"/>
          <c:y val="3.11929133858267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208817257217846"/>
          <c:y val="0.19545454545454546"/>
          <c:w val="0.81062016076115484"/>
          <c:h val="0.581047535724701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intel i7-4510U Conway szabályokkal 4 szálon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futtatás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10.95</c:v>
                </c:pt>
                <c:pt idx="1">
                  <c:v>11.61</c:v>
                </c:pt>
                <c:pt idx="2">
                  <c:v>10.92</c:v>
                </c:pt>
                <c:pt idx="3">
                  <c:v>11.35</c:v>
                </c:pt>
                <c:pt idx="4">
                  <c:v>11.3</c:v>
                </c:pt>
                <c:pt idx="5">
                  <c:v>11.57</c:v>
                </c:pt>
                <c:pt idx="6">
                  <c:v>10.87</c:v>
                </c:pt>
                <c:pt idx="7">
                  <c:v>10.91</c:v>
                </c:pt>
                <c:pt idx="8">
                  <c:v>10.91</c:v>
                </c:pt>
                <c:pt idx="9">
                  <c:v>11.11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3B-4A58-9383-2F9E9D5E72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AMD Ryzen 3 3200U with Radeon Vega Mobile Gfx Conway szabályokkal 4 szálon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futtatás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11.04</c:v>
                </c:pt>
                <c:pt idx="1">
                  <c:v>10.88</c:v>
                </c:pt>
                <c:pt idx="2">
                  <c:v>11.29</c:v>
                </c:pt>
                <c:pt idx="3">
                  <c:v>11.26</c:v>
                </c:pt>
                <c:pt idx="4">
                  <c:v>11.08</c:v>
                </c:pt>
                <c:pt idx="5">
                  <c:v>10.93</c:v>
                </c:pt>
                <c:pt idx="6">
                  <c:v>10.82</c:v>
                </c:pt>
                <c:pt idx="7">
                  <c:v>10.65</c:v>
                </c:pt>
                <c:pt idx="8">
                  <c:v>10.71</c:v>
                </c:pt>
                <c:pt idx="9">
                  <c:v>10.63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3B-4A58-9383-2F9E9D5E72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Többszálúak átlaga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futtatás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10.994999999999999</c:v>
                </c:pt>
                <c:pt idx="1">
                  <c:v>11.245000000000001</c:v>
                </c:pt>
                <c:pt idx="2">
                  <c:v>11.105</c:v>
                </c:pt>
                <c:pt idx="3">
                  <c:v>11.305</c:v>
                </c:pt>
                <c:pt idx="4">
                  <c:v>11.190000000000001</c:v>
                </c:pt>
                <c:pt idx="5">
                  <c:v>11.25</c:v>
                </c:pt>
                <c:pt idx="6">
                  <c:v>10.844999999999999</c:v>
                </c:pt>
                <c:pt idx="7">
                  <c:v>10.780000000000001</c:v>
                </c:pt>
                <c:pt idx="8">
                  <c:v>10.81</c:v>
                </c:pt>
                <c:pt idx="9">
                  <c:v>10.870000000000001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3B-4A58-9383-2F9E9D5E7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39674976"/>
        <c:axId val="739674320"/>
        <c:extLst>
          <c:ext xmlns:c15="http://schemas.microsoft.com/office/drawing/2012/chart" uri="{02D57815-91ED-43cb-92C2-25804820EDAC}">
            <c15:filteredBa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1.  futtatás</c:v>
                      </c:pt>
                      <c:pt idx="1">
                        <c:v>2.  futtatás</c:v>
                      </c:pt>
                      <c:pt idx="2">
                        <c:v>3.  futtatás</c:v>
                      </c:pt>
                      <c:pt idx="3">
                        <c:v>4.  futtatás</c:v>
                      </c:pt>
                      <c:pt idx="4">
                        <c:v>5.  futtatás</c:v>
                      </c:pt>
                      <c:pt idx="5">
                        <c:v>6.  futtatás</c:v>
                      </c:pt>
                      <c:pt idx="6">
                        <c:v>7.  futtatás</c:v>
                      </c:pt>
                      <c:pt idx="7">
                        <c:v>8.  futtatás</c:v>
                      </c:pt>
                      <c:pt idx="8">
                        <c:v>9.  futtatás</c:v>
                      </c:pt>
                      <c:pt idx="9">
                        <c:v>10. futtatás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Sheet1!$E$2:$E$11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0C3B-4A58-9383-2F9E9D5E7262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Column2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5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5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5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invertIfNegative val="0"/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1.  futtatás</c:v>
                      </c:pt>
                      <c:pt idx="1">
                        <c:v>2.  futtatás</c:v>
                      </c:pt>
                      <c:pt idx="2">
                        <c:v>3.  futtatás</c:v>
                      </c:pt>
                      <c:pt idx="3">
                        <c:v>4.  futtatás</c:v>
                      </c:pt>
                      <c:pt idx="4">
                        <c:v>5.  futtatás</c:v>
                      </c:pt>
                      <c:pt idx="5">
                        <c:v>6.  futtatás</c:v>
                      </c:pt>
                      <c:pt idx="6">
                        <c:v>7.  futtatás</c:v>
                      </c:pt>
                      <c:pt idx="7">
                        <c:v>8.  futtatás</c:v>
                      </c:pt>
                      <c:pt idx="8">
                        <c:v>9.  futtatás</c:v>
                      </c:pt>
                      <c:pt idx="9">
                        <c:v>10. futtatás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Sheet1!$F$2:$F$11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0C3B-4A58-9383-2F9E9D5E7262}"/>
                  </c:ext>
                </c:extLst>
              </c15:ser>
            </c15:filteredBarSeries>
          </c:ext>
        </c:extLst>
      </c:barChart>
      <c:catAx>
        <c:axId val="739674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674320"/>
        <c:crosses val="autoZero"/>
        <c:auto val="1"/>
        <c:lblAlgn val="ctr"/>
        <c:lblOffset val="100"/>
        <c:noMultiLvlLbl val="0"/>
      </c:catAx>
      <c:valAx>
        <c:axId val="739674320"/>
        <c:scaling>
          <c:orientation val="minMax"/>
          <c:max val="12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Idő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674976"/>
        <c:crosses val="autoZero"/>
        <c:crossBetween val="between"/>
        <c:majorUnit val="1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  <a:round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75000"/>
        <a:lumOff val="25000"/>
      </a:schemeClr>
    </a:solidFill>
    <a:ln w="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hu-HU" sz="2130" b="1" i="0" baseline="0" dirty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Mérési eredmények idejének összehasonlítása 1 és 4 szálas futtatás esetén</a:t>
            </a:r>
            <a:endParaRPr lang="en-US" sz="2130" dirty="0">
              <a:effectLst/>
            </a:endParaRPr>
          </a:p>
        </c:rich>
      </c:tx>
      <c:layout>
        <c:manualLayout>
          <c:xMode val="edge"/>
          <c:yMode val="edge"/>
          <c:x val="0.18647334317585301"/>
          <c:y val="8.970691163604547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23903379265092"/>
          <c:y val="7.9583989501312333E-2"/>
          <c:w val="0.81062016076115484"/>
          <c:h val="0.761900262467191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Egyszálú Conway szimulációk átlaga</c:v>
                </c:pt>
              </c:strCache>
            </c:strRef>
          </c:tx>
          <c:spPr>
            <a:solidFill>
              <a:srgbClr val="8DC84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futtatás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30.61</c:v>
                </c:pt>
                <c:pt idx="1">
                  <c:v>19.45</c:v>
                </c:pt>
                <c:pt idx="2">
                  <c:v>19.27</c:v>
                </c:pt>
                <c:pt idx="3">
                  <c:v>19.675000000000001</c:v>
                </c:pt>
                <c:pt idx="4">
                  <c:v>20.43</c:v>
                </c:pt>
                <c:pt idx="5">
                  <c:v>19.684999999999999</c:v>
                </c:pt>
                <c:pt idx="6">
                  <c:v>20.075000000000003</c:v>
                </c:pt>
                <c:pt idx="7">
                  <c:v>20.47</c:v>
                </c:pt>
                <c:pt idx="8">
                  <c:v>20.174999999999997</c:v>
                </c:pt>
                <c:pt idx="9">
                  <c:v>19.615000000000002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3B-4A58-9383-2F9E9D5E72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Többszálú Conway szimulációk átlaga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futtatás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10.994999999999999</c:v>
                </c:pt>
                <c:pt idx="1">
                  <c:v>11.245000000000001</c:v>
                </c:pt>
                <c:pt idx="2">
                  <c:v>11.105</c:v>
                </c:pt>
                <c:pt idx="3">
                  <c:v>11.305</c:v>
                </c:pt>
                <c:pt idx="4">
                  <c:v>11.190000000000001</c:v>
                </c:pt>
                <c:pt idx="5">
                  <c:v>11.25</c:v>
                </c:pt>
                <c:pt idx="6">
                  <c:v>10.844999999999999</c:v>
                </c:pt>
                <c:pt idx="7">
                  <c:v>10.780000000000001</c:v>
                </c:pt>
                <c:pt idx="8">
                  <c:v>10.81</c:v>
                </c:pt>
                <c:pt idx="9">
                  <c:v>10.870000000000001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3B-4A58-9383-2F9E9D5E7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39674976"/>
        <c:axId val="73967432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Column4</c:v>
                      </c:pt>
                    </c:strCache>
                  </c:strRef>
                </c:tx>
                <c:spPr>
                  <a:solidFill>
                    <a:schemeClr val="bg2"/>
                  </a:soli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1.  futtatás</c:v>
                      </c:pt>
                      <c:pt idx="1">
                        <c:v>2.  futtatás</c:v>
                      </c:pt>
                      <c:pt idx="2">
                        <c:v>3.  futtatás</c:v>
                      </c:pt>
                      <c:pt idx="3">
                        <c:v>4.  futtatás</c:v>
                      </c:pt>
                      <c:pt idx="4">
                        <c:v>5.  futtatás</c:v>
                      </c:pt>
                      <c:pt idx="5">
                        <c:v>6.  futtatás</c:v>
                      </c:pt>
                      <c:pt idx="6">
                        <c:v>7.  futtatás</c:v>
                      </c:pt>
                      <c:pt idx="7">
                        <c:v>8.  futtatás</c:v>
                      </c:pt>
                      <c:pt idx="8">
                        <c:v>9.  futtatás</c:v>
                      </c:pt>
                      <c:pt idx="9">
                        <c:v>10. futtatás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0C3B-4A58-9383-2F9E9D5E7262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invertIfNegative val="0"/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1.  futtatás</c:v>
                      </c:pt>
                      <c:pt idx="1">
                        <c:v>2.  futtatás</c:v>
                      </c:pt>
                      <c:pt idx="2">
                        <c:v>3.  futtatás</c:v>
                      </c:pt>
                      <c:pt idx="3">
                        <c:v>4.  futtatás</c:v>
                      </c:pt>
                      <c:pt idx="4">
                        <c:v>5.  futtatás</c:v>
                      </c:pt>
                      <c:pt idx="5">
                        <c:v>6.  futtatás</c:v>
                      </c:pt>
                      <c:pt idx="6">
                        <c:v>7.  futtatás</c:v>
                      </c:pt>
                      <c:pt idx="7">
                        <c:v>8.  futtatás</c:v>
                      </c:pt>
                      <c:pt idx="8">
                        <c:v>9.  futtatás</c:v>
                      </c:pt>
                      <c:pt idx="9">
                        <c:v>10. futtatás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Sheet1!$E$2:$E$11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0C3B-4A58-9383-2F9E9D5E7262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Column2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5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5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5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invertIfNegative val="0"/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1.  futtatás</c:v>
                      </c:pt>
                      <c:pt idx="1">
                        <c:v>2.  futtatás</c:v>
                      </c:pt>
                      <c:pt idx="2">
                        <c:v>3.  futtatás</c:v>
                      </c:pt>
                      <c:pt idx="3">
                        <c:v>4.  futtatás</c:v>
                      </c:pt>
                      <c:pt idx="4">
                        <c:v>5.  futtatás</c:v>
                      </c:pt>
                      <c:pt idx="5">
                        <c:v>6.  futtatás</c:v>
                      </c:pt>
                      <c:pt idx="6">
                        <c:v>7.  futtatás</c:v>
                      </c:pt>
                      <c:pt idx="7">
                        <c:v>8.  futtatás</c:v>
                      </c:pt>
                      <c:pt idx="8">
                        <c:v>9.  futtatás</c:v>
                      </c:pt>
                      <c:pt idx="9">
                        <c:v>10. futtatás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Sheet1!$F$2:$F$11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0C3B-4A58-9383-2F9E9D5E7262}"/>
                  </c:ext>
                </c:extLst>
              </c15:ser>
            </c15:filteredBarSeries>
          </c:ext>
        </c:extLst>
      </c:barChart>
      <c:catAx>
        <c:axId val="739674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674320"/>
        <c:crosses val="autoZero"/>
        <c:auto val="1"/>
        <c:lblAlgn val="ctr"/>
        <c:lblOffset val="100"/>
        <c:noMultiLvlLbl val="0"/>
      </c:catAx>
      <c:valAx>
        <c:axId val="739674320"/>
        <c:scaling>
          <c:orientation val="minMax"/>
          <c:max val="31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Idő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674976"/>
        <c:crosses val="autoZero"/>
        <c:crossBetween val="between"/>
        <c:majorUnit val="1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  <a:round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75000"/>
        <a:lumOff val="25000"/>
      </a:schemeClr>
    </a:solidFill>
    <a:ln w="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hu-HU"/>
              <a:t>Mérési </a:t>
            </a:r>
          </a:p>
          <a:p>
            <a:pPr>
              <a:defRPr/>
            </a:pPr>
            <a:r>
              <a:rPr lang="hu-HU"/>
              <a:t>eredmények</a:t>
            </a:r>
          </a:p>
          <a:p>
            <a:pPr>
              <a:defRPr/>
            </a:pPr>
            <a:r>
              <a:rPr lang="hu-HU"/>
              <a:t> összehasonlítása </a:t>
            </a:r>
          </a:p>
          <a:p>
            <a:pPr>
              <a:defRPr/>
            </a:pPr>
            <a:r>
              <a:rPr lang="hu-HU"/>
              <a:t>futás idő </a:t>
            </a:r>
          </a:p>
          <a:p>
            <a:pPr>
              <a:defRPr/>
            </a:pPr>
            <a:r>
              <a:rPr lang="hu-HU"/>
              <a:t>szempontjából </a:t>
            </a:r>
          </a:p>
          <a:p>
            <a:pPr>
              <a:defRPr/>
            </a:pPr>
            <a:r>
              <a:rPr lang="hu-HU"/>
              <a:t>több szálon végzett </a:t>
            </a:r>
          </a:p>
          <a:p>
            <a:pPr>
              <a:defRPr/>
            </a:pPr>
            <a:r>
              <a:rPr lang="hu-HU"/>
              <a:t>számításokkal</a:t>
            </a:r>
            <a:endParaRPr lang="en-US"/>
          </a:p>
        </c:rich>
      </c:tx>
      <c:layout>
        <c:manualLayout>
          <c:xMode val="edge"/>
          <c:yMode val="edge"/>
          <c:x val="3.6974819553805771E-2"/>
          <c:y val="0.1350103725591094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2924516076115484"/>
          <c:y val="8.7555701370662001E-2"/>
          <c:w val="0.66450483923884507"/>
          <c:h val="0.591957859434237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intel i7-4510U Conway szabályokkal 1 szálon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futtatás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33.46</c:v>
                </c:pt>
                <c:pt idx="1">
                  <c:v>19.02</c:v>
                </c:pt>
                <c:pt idx="2">
                  <c:v>19.059999999999999</c:v>
                </c:pt>
                <c:pt idx="3">
                  <c:v>19.010000000000002</c:v>
                </c:pt>
                <c:pt idx="4">
                  <c:v>19.04</c:v>
                </c:pt>
                <c:pt idx="5">
                  <c:v>18.829999999999998</c:v>
                </c:pt>
                <c:pt idx="6">
                  <c:v>19.14</c:v>
                </c:pt>
                <c:pt idx="7">
                  <c:v>19</c:v>
                </c:pt>
                <c:pt idx="8">
                  <c:v>19.54</c:v>
                </c:pt>
                <c:pt idx="9">
                  <c:v>19.04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5F-4798-9902-FFD40EB9B6A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intel i7-4510U Conway szabályokkal 4 szálon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futtatás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10.95</c:v>
                </c:pt>
                <c:pt idx="1">
                  <c:v>11.61</c:v>
                </c:pt>
                <c:pt idx="2">
                  <c:v>10.92</c:v>
                </c:pt>
                <c:pt idx="3">
                  <c:v>11.35</c:v>
                </c:pt>
                <c:pt idx="4">
                  <c:v>11.3</c:v>
                </c:pt>
                <c:pt idx="5">
                  <c:v>11.57</c:v>
                </c:pt>
                <c:pt idx="6">
                  <c:v>10.87</c:v>
                </c:pt>
                <c:pt idx="7">
                  <c:v>10.91</c:v>
                </c:pt>
                <c:pt idx="8">
                  <c:v>10.91</c:v>
                </c:pt>
                <c:pt idx="9">
                  <c:v>11.11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5F-4798-9902-FFD40EB9B6A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AMD Ryzen 3 3200U with Radeon Vega Mobile Gfx Conway szabályokkal 1 szálon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futtatás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27.76</c:v>
                </c:pt>
                <c:pt idx="1">
                  <c:v>19.88</c:v>
                </c:pt>
                <c:pt idx="2">
                  <c:v>19.48</c:v>
                </c:pt>
                <c:pt idx="3">
                  <c:v>20.34</c:v>
                </c:pt>
                <c:pt idx="4">
                  <c:v>21.82</c:v>
                </c:pt>
                <c:pt idx="5">
                  <c:v>20.54</c:v>
                </c:pt>
                <c:pt idx="6">
                  <c:v>21.01</c:v>
                </c:pt>
                <c:pt idx="7">
                  <c:v>21.94</c:v>
                </c:pt>
                <c:pt idx="8">
                  <c:v>20.81</c:v>
                </c:pt>
                <c:pt idx="9">
                  <c:v>20.190000000000001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5F-4798-9902-FFD40EB9B6A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AMD Ryzen 3 3200U with Radeon Vega Mobile Gfx Conway szabályokkal 4 szálon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futtatás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11.04</c:v>
                </c:pt>
                <c:pt idx="1">
                  <c:v>10.88</c:v>
                </c:pt>
                <c:pt idx="2">
                  <c:v>11.29</c:v>
                </c:pt>
                <c:pt idx="3">
                  <c:v>11.26</c:v>
                </c:pt>
                <c:pt idx="4">
                  <c:v>11.08</c:v>
                </c:pt>
                <c:pt idx="5">
                  <c:v>10.93</c:v>
                </c:pt>
                <c:pt idx="6">
                  <c:v>10.82</c:v>
                </c:pt>
                <c:pt idx="7">
                  <c:v>10.65</c:v>
                </c:pt>
                <c:pt idx="8">
                  <c:v>10.71</c:v>
                </c:pt>
                <c:pt idx="9">
                  <c:v>10.63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15F-4798-9902-FFD40EB9B6A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Egyszálúak átlaga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trendline>
            <c:spPr>
              <a:ln w="19050" cap="rnd">
                <a:solidFill>
                  <a:schemeClr val="accent6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futtatás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30.61</c:v>
                </c:pt>
                <c:pt idx="1">
                  <c:v>19.45</c:v>
                </c:pt>
                <c:pt idx="2">
                  <c:v>19.27</c:v>
                </c:pt>
                <c:pt idx="3">
                  <c:v>19.675000000000001</c:v>
                </c:pt>
                <c:pt idx="4">
                  <c:v>20.43</c:v>
                </c:pt>
                <c:pt idx="5">
                  <c:v>19.684999999999999</c:v>
                </c:pt>
                <c:pt idx="6">
                  <c:v>20.075000000000003</c:v>
                </c:pt>
                <c:pt idx="7">
                  <c:v>20.47</c:v>
                </c:pt>
                <c:pt idx="8">
                  <c:v>20.174999999999997</c:v>
                </c:pt>
                <c:pt idx="9">
                  <c:v>19.615000000000002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15F-4798-9902-FFD40EB9B6A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Többszálúak átlaga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trendline>
            <c:spPr>
              <a:ln w="19050" cap="rnd">
                <a:solidFill>
                  <a:schemeClr val="bg2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6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futtatás</c:v>
                </c:pt>
              </c:strCache>
            </c:str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10.994999999999999</c:v>
                </c:pt>
                <c:pt idx="1">
                  <c:v>11.245000000000001</c:v>
                </c:pt>
                <c:pt idx="2">
                  <c:v>11.105</c:v>
                </c:pt>
                <c:pt idx="3">
                  <c:v>11.305</c:v>
                </c:pt>
                <c:pt idx="4">
                  <c:v>11.190000000000001</c:v>
                </c:pt>
                <c:pt idx="5">
                  <c:v>11.25</c:v>
                </c:pt>
                <c:pt idx="6">
                  <c:v>10.844999999999999</c:v>
                </c:pt>
                <c:pt idx="7">
                  <c:v>10.780000000000001</c:v>
                </c:pt>
                <c:pt idx="8">
                  <c:v>10.81</c:v>
                </c:pt>
                <c:pt idx="9">
                  <c:v>10.870000000000001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15F-4798-9902-FFD40EB9B6A4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Össz átlag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futtatás</c:v>
                </c:pt>
              </c:strCache>
            </c:str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20.10125</c:v>
                </c:pt>
                <c:pt idx="1">
                  <c:v>15.36375</c:v>
                </c:pt>
                <c:pt idx="2">
                  <c:v>15.286249999999999</c:v>
                </c:pt>
                <c:pt idx="3">
                  <c:v>15.645000000000001</c:v>
                </c:pt>
                <c:pt idx="4">
                  <c:v>16.13</c:v>
                </c:pt>
                <c:pt idx="5">
                  <c:v>15.60125</c:v>
                </c:pt>
                <c:pt idx="6">
                  <c:v>15.6875</c:v>
                </c:pt>
                <c:pt idx="7">
                  <c:v>15.96</c:v>
                </c:pt>
                <c:pt idx="8">
                  <c:v>15.626249999999999</c:v>
                </c:pt>
                <c:pt idx="9">
                  <c:v>15.326250000000002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15F-4798-9902-FFD40EB9B6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62429704"/>
        <c:axId val="362430032"/>
      </c:barChart>
      <c:catAx>
        <c:axId val="362429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30032"/>
        <c:crosses val="autoZero"/>
        <c:auto val="1"/>
        <c:lblAlgn val="ctr"/>
        <c:lblOffset val="100"/>
        <c:noMultiLvlLbl val="0"/>
      </c:catAx>
      <c:valAx>
        <c:axId val="362430032"/>
        <c:scaling>
          <c:orientation val="minMax"/>
          <c:max val="35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IDŐ (s)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27177887067080397"/>
              <c:y val="0.3186131065337424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297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hu-HU" b="0" dirty="0"/>
              <a:t>Mérési eredmények, </a:t>
            </a:r>
            <a:r>
              <a:rPr lang="hu-HU" b="1" dirty="0"/>
              <a:t>Conway szabályokkal </a:t>
            </a:r>
          </a:p>
          <a:p>
            <a:pPr>
              <a:defRPr/>
            </a:pPr>
            <a:r>
              <a:rPr lang="hu-HU" b="1" dirty="0"/>
              <a:t>Intel</a:t>
            </a:r>
            <a:r>
              <a:rPr lang="hu-HU" b="0" dirty="0"/>
              <a:t> i7-4510U, 2.002.60GHz processzoron</a:t>
            </a:r>
          </a:p>
          <a:p>
            <a:pPr>
              <a:defRPr/>
            </a:pPr>
            <a:r>
              <a:rPr lang="hu-HU" b="0" dirty="0"/>
              <a:t>1 szálas futtatás esetén</a:t>
            </a:r>
            <a:endParaRPr lang="en-US" b="0" dirty="0"/>
          </a:p>
        </c:rich>
      </c:tx>
      <c:layout>
        <c:manualLayout>
          <c:xMode val="edge"/>
          <c:yMode val="edge"/>
          <c:x val="0.24384653871391077"/>
          <c:y val="1.082254301545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208817257217846"/>
          <c:y val="0.19545454545454546"/>
          <c:w val="0.80957849409448823"/>
          <c:h val="0.589113589967920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idő (s)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33.46</c:v>
                </c:pt>
                <c:pt idx="1">
                  <c:v>19.02</c:v>
                </c:pt>
                <c:pt idx="2">
                  <c:v>19.059999999999999</c:v>
                </c:pt>
                <c:pt idx="3">
                  <c:v>19.010000000000002</c:v>
                </c:pt>
                <c:pt idx="4">
                  <c:v>19.04</c:v>
                </c:pt>
                <c:pt idx="5">
                  <c:v>18.829999999999998</c:v>
                </c:pt>
                <c:pt idx="6">
                  <c:v>19.14</c:v>
                </c:pt>
                <c:pt idx="7">
                  <c:v>19</c:v>
                </c:pt>
                <c:pt idx="8">
                  <c:v>19.54</c:v>
                </c:pt>
                <c:pt idx="9">
                  <c:v>19.04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DA-41EF-B8FE-3858EA197A7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halak száma induláskor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3068</c:v>
                </c:pt>
                <c:pt idx="1">
                  <c:v>2008</c:v>
                </c:pt>
                <c:pt idx="2">
                  <c:v>3075</c:v>
                </c:pt>
                <c:pt idx="3">
                  <c:v>1687</c:v>
                </c:pt>
                <c:pt idx="4">
                  <c:v>1698</c:v>
                </c:pt>
                <c:pt idx="5">
                  <c:v>3076</c:v>
                </c:pt>
                <c:pt idx="6">
                  <c:v>2146</c:v>
                </c:pt>
                <c:pt idx="7">
                  <c:v>3</c:v>
                </c:pt>
                <c:pt idx="8">
                  <c:v>1584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DA-41EF-B8FE-3858EA197A7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halak száma szimuláció végén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1029</c:v>
                </c:pt>
                <c:pt idx="1">
                  <c:v>601</c:v>
                </c:pt>
                <c:pt idx="2">
                  <c:v>958</c:v>
                </c:pt>
                <c:pt idx="3">
                  <c:v>0</c:v>
                </c:pt>
                <c:pt idx="4">
                  <c:v>756</c:v>
                </c:pt>
                <c:pt idx="5">
                  <c:v>667</c:v>
                </c:pt>
                <c:pt idx="6">
                  <c:v>1233</c:v>
                </c:pt>
                <c:pt idx="7">
                  <c:v>1044</c:v>
                </c:pt>
                <c:pt idx="8">
                  <c:v>1039</c:v>
                </c:pt>
                <c:pt idx="9">
                  <c:v>1163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DA-41EF-B8FE-3858EA197A7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cápák száma induláskor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8</c:v>
                </c:pt>
                <c:pt idx="1">
                  <c:v>1068</c:v>
                </c:pt>
                <c:pt idx="2">
                  <c:v>1</c:v>
                </c:pt>
                <c:pt idx="3">
                  <c:v>1389</c:v>
                </c:pt>
                <c:pt idx="4">
                  <c:v>1378</c:v>
                </c:pt>
                <c:pt idx="5">
                  <c:v>0</c:v>
                </c:pt>
                <c:pt idx="6">
                  <c:v>930</c:v>
                </c:pt>
                <c:pt idx="7">
                  <c:v>3073</c:v>
                </c:pt>
                <c:pt idx="8">
                  <c:v>1492</c:v>
                </c:pt>
                <c:pt idx="9">
                  <c:v>3075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DA-41EF-B8FE-3858EA197A7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cápák száma szimuláció végén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875</c:v>
                </c:pt>
                <c:pt idx="1">
                  <c:v>1364</c:v>
                </c:pt>
                <c:pt idx="2">
                  <c:v>1000</c:v>
                </c:pt>
                <c:pt idx="3">
                  <c:v>1938</c:v>
                </c:pt>
                <c:pt idx="4">
                  <c:v>1239</c:v>
                </c:pt>
                <c:pt idx="5">
                  <c:v>1286</c:v>
                </c:pt>
                <c:pt idx="6">
                  <c:v>748</c:v>
                </c:pt>
                <c:pt idx="7">
                  <c:v>848</c:v>
                </c:pt>
                <c:pt idx="8">
                  <c:v>897</c:v>
                </c:pt>
                <c:pt idx="9">
                  <c:v>788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9DA-41EF-B8FE-3858EA197A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39674976"/>
        <c:axId val="739674320"/>
      </c:barChart>
      <c:catAx>
        <c:axId val="739674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674320"/>
        <c:crosses val="autoZero"/>
        <c:auto val="1"/>
        <c:lblAlgn val="ctr"/>
        <c:lblOffset val="100"/>
        <c:noMultiLvlLbl val="0"/>
      </c:catAx>
      <c:valAx>
        <c:axId val="739674320"/>
        <c:scaling>
          <c:orientation val="minMax"/>
          <c:max val="310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67497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hu-HU" b="0" dirty="0"/>
              <a:t>Mérési eredmények, </a:t>
            </a:r>
            <a:r>
              <a:rPr lang="hu-HU" b="1" dirty="0"/>
              <a:t>AMD</a:t>
            </a:r>
            <a:r>
              <a:rPr lang="hu-HU" b="0" dirty="0"/>
              <a:t> Ryzen 3 3200U with Radeon Vega Mobile Gfx, 2600Mhz processzoron, </a:t>
            </a:r>
            <a:r>
              <a:rPr lang="hu-HU" b="1" dirty="0"/>
              <a:t>Conway szabályok nélkül</a:t>
            </a:r>
          </a:p>
          <a:p>
            <a:pPr>
              <a:defRPr/>
            </a:pPr>
            <a:r>
              <a:rPr lang="hu-HU" b="0" dirty="0"/>
              <a:t>1 szálas futtatás esetén</a:t>
            </a:r>
            <a:endParaRPr lang="en-US" b="0" dirty="0"/>
          </a:p>
        </c:rich>
      </c:tx>
      <c:layout>
        <c:manualLayout>
          <c:xMode val="edge"/>
          <c:yMode val="edge"/>
          <c:x val="0.14756923035454972"/>
          <c:y val="1.08225108225108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208817257217846"/>
          <c:y val="0.19545454545454546"/>
          <c:w val="0.81062016076115484"/>
          <c:h val="0.591343248760571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idő (s)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36.31</c:v>
                </c:pt>
                <c:pt idx="1">
                  <c:v>18.77</c:v>
                </c:pt>
                <c:pt idx="2">
                  <c:v>22.25</c:v>
                </c:pt>
                <c:pt idx="3">
                  <c:v>4.29</c:v>
                </c:pt>
                <c:pt idx="4">
                  <c:v>20.7</c:v>
                </c:pt>
                <c:pt idx="5">
                  <c:v>22.98</c:v>
                </c:pt>
                <c:pt idx="6">
                  <c:v>25.28</c:v>
                </c:pt>
                <c:pt idx="7">
                  <c:v>13.18</c:v>
                </c:pt>
                <c:pt idx="8">
                  <c:v>20.32</c:v>
                </c:pt>
                <c:pt idx="9">
                  <c:v>0.77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E8-45F2-95C8-77464E0E61F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halak száma induláskor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2545</c:v>
                </c:pt>
                <c:pt idx="1">
                  <c:v>1762</c:v>
                </c:pt>
                <c:pt idx="2">
                  <c:v>3076</c:v>
                </c:pt>
                <c:pt idx="3">
                  <c:v>130</c:v>
                </c:pt>
                <c:pt idx="4">
                  <c:v>1282</c:v>
                </c:pt>
                <c:pt idx="5">
                  <c:v>3076</c:v>
                </c:pt>
                <c:pt idx="6">
                  <c:v>1452</c:v>
                </c:pt>
                <c:pt idx="7">
                  <c:v>2369</c:v>
                </c:pt>
                <c:pt idx="8">
                  <c:v>1252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E8-45F2-95C8-77464E0E61F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halak száma szimuláció végén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2822</c:v>
                </c:pt>
                <c:pt idx="1">
                  <c:v>9917</c:v>
                </c:pt>
                <c:pt idx="2">
                  <c:v>9865</c:v>
                </c:pt>
                <c:pt idx="3">
                  <c:v>2338</c:v>
                </c:pt>
                <c:pt idx="4">
                  <c:v>9849</c:v>
                </c:pt>
                <c:pt idx="5">
                  <c:v>9748</c:v>
                </c:pt>
                <c:pt idx="6">
                  <c:v>9878</c:v>
                </c:pt>
                <c:pt idx="7">
                  <c:v>8975</c:v>
                </c:pt>
                <c:pt idx="8">
                  <c:v>8974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CE8-45F2-95C8-77464E0E61F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cápák száma induláskor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531</c:v>
                </c:pt>
                <c:pt idx="1">
                  <c:v>1314</c:v>
                </c:pt>
                <c:pt idx="2">
                  <c:v>0</c:v>
                </c:pt>
                <c:pt idx="3">
                  <c:v>2946</c:v>
                </c:pt>
                <c:pt idx="4">
                  <c:v>1794</c:v>
                </c:pt>
                <c:pt idx="5">
                  <c:v>0</c:v>
                </c:pt>
                <c:pt idx="6">
                  <c:v>1624</c:v>
                </c:pt>
                <c:pt idx="7">
                  <c:v>707</c:v>
                </c:pt>
                <c:pt idx="8">
                  <c:v>1824</c:v>
                </c:pt>
                <c:pt idx="9">
                  <c:v>3075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CE8-45F2-95C8-77464E0E61F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cápák száma szimuláció végén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CE8-45F2-95C8-77464E0E61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39674976"/>
        <c:axId val="739674320"/>
      </c:barChart>
      <c:catAx>
        <c:axId val="739674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674320"/>
        <c:crosses val="autoZero"/>
        <c:auto val="1"/>
        <c:lblAlgn val="ctr"/>
        <c:lblOffset val="100"/>
        <c:noMultiLvlLbl val="0"/>
      </c:catAx>
      <c:valAx>
        <c:axId val="739674320"/>
        <c:scaling>
          <c:orientation val="minMax"/>
          <c:max val="10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67497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hu-HU" b="0" dirty="0"/>
              <a:t>Mérési eredmények, </a:t>
            </a:r>
            <a:r>
              <a:rPr lang="hu-HU" b="1" dirty="0"/>
              <a:t>AMD</a:t>
            </a:r>
            <a:r>
              <a:rPr lang="hu-HU" b="0" dirty="0"/>
              <a:t> Ryzen 3 3200U with Radeon Vega Mobile Gfx, 2600Mhz  processzoron, </a:t>
            </a:r>
            <a:r>
              <a:rPr lang="hu-HU" b="1" dirty="0"/>
              <a:t>Conway szabályokkal</a:t>
            </a:r>
          </a:p>
          <a:p>
            <a:pPr>
              <a:defRPr/>
            </a:pPr>
            <a:r>
              <a:rPr lang="hu-HU" b="0" dirty="0"/>
              <a:t>1 szálas futtatás esetén</a:t>
            </a:r>
            <a:endParaRPr lang="en-US" b="0" dirty="0"/>
          </a:p>
        </c:rich>
      </c:tx>
      <c:layout>
        <c:manualLayout>
          <c:xMode val="edge"/>
          <c:yMode val="edge"/>
          <c:x val="0.14756923035454972"/>
          <c:y val="1.08225108225108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208817257217846"/>
          <c:y val="0.19545454545454546"/>
          <c:w val="0.81062016076115484"/>
          <c:h val="0.591343248760571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idő (s)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27.76</c:v>
                </c:pt>
                <c:pt idx="1">
                  <c:v>19.88</c:v>
                </c:pt>
                <c:pt idx="2">
                  <c:v>19.48</c:v>
                </c:pt>
                <c:pt idx="3">
                  <c:v>20.34</c:v>
                </c:pt>
                <c:pt idx="4">
                  <c:v>21.82</c:v>
                </c:pt>
                <c:pt idx="5">
                  <c:v>20.54</c:v>
                </c:pt>
                <c:pt idx="6">
                  <c:v>21.01</c:v>
                </c:pt>
                <c:pt idx="7">
                  <c:v>21.94</c:v>
                </c:pt>
                <c:pt idx="8">
                  <c:v>20.81</c:v>
                </c:pt>
                <c:pt idx="9">
                  <c:v>20.190000000000001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9B-4B63-BBDB-171A80C8213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halak száma induláskor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2131</c:v>
                </c:pt>
                <c:pt idx="1">
                  <c:v>3076</c:v>
                </c:pt>
                <c:pt idx="2">
                  <c:v>0</c:v>
                </c:pt>
                <c:pt idx="3">
                  <c:v>1090</c:v>
                </c:pt>
                <c:pt idx="4">
                  <c:v>3076</c:v>
                </c:pt>
                <c:pt idx="5">
                  <c:v>3073</c:v>
                </c:pt>
                <c:pt idx="6">
                  <c:v>2</c:v>
                </c:pt>
                <c:pt idx="7">
                  <c:v>241</c:v>
                </c:pt>
                <c:pt idx="8">
                  <c:v>1987</c:v>
                </c:pt>
                <c:pt idx="9">
                  <c:v>2562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19B-4B63-BBDB-171A80C8213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halak száma szimuláció végén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1637</c:v>
                </c:pt>
                <c:pt idx="1">
                  <c:v>1071</c:v>
                </c:pt>
                <c:pt idx="2">
                  <c:v>1708</c:v>
                </c:pt>
                <c:pt idx="3">
                  <c:v>0</c:v>
                </c:pt>
                <c:pt idx="4">
                  <c:v>876</c:v>
                </c:pt>
                <c:pt idx="5">
                  <c:v>880</c:v>
                </c:pt>
                <c:pt idx="6">
                  <c:v>983</c:v>
                </c:pt>
                <c:pt idx="7">
                  <c:v>1028</c:v>
                </c:pt>
                <c:pt idx="8">
                  <c:v>1221</c:v>
                </c:pt>
                <c:pt idx="9">
                  <c:v>1845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19B-4B63-BBDB-171A80C8213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cápák száma induláskor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945</c:v>
                </c:pt>
                <c:pt idx="1">
                  <c:v>0</c:v>
                </c:pt>
                <c:pt idx="2">
                  <c:v>3076</c:v>
                </c:pt>
                <c:pt idx="3">
                  <c:v>1986</c:v>
                </c:pt>
                <c:pt idx="4">
                  <c:v>0</c:v>
                </c:pt>
                <c:pt idx="5">
                  <c:v>3</c:v>
                </c:pt>
                <c:pt idx="6">
                  <c:v>3074</c:v>
                </c:pt>
                <c:pt idx="7">
                  <c:v>2835</c:v>
                </c:pt>
                <c:pt idx="8">
                  <c:v>1089</c:v>
                </c:pt>
                <c:pt idx="9">
                  <c:v>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9B-4B63-BBDB-171A80C8213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cápák száma szimuláció végén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304</c:v>
                </c:pt>
                <c:pt idx="1">
                  <c:v>936</c:v>
                </c:pt>
                <c:pt idx="2">
                  <c:v>244</c:v>
                </c:pt>
                <c:pt idx="3">
                  <c:v>1941</c:v>
                </c:pt>
                <c:pt idx="4">
                  <c:v>1104</c:v>
                </c:pt>
                <c:pt idx="5">
                  <c:v>1079</c:v>
                </c:pt>
                <c:pt idx="6">
                  <c:v>959</c:v>
                </c:pt>
                <c:pt idx="7">
                  <c:v>964</c:v>
                </c:pt>
                <c:pt idx="8">
                  <c:v>659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19B-4B63-BBDB-171A80C821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39674976"/>
        <c:axId val="739674320"/>
      </c:barChart>
      <c:catAx>
        <c:axId val="739674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674320"/>
        <c:crosses val="autoZero"/>
        <c:auto val="1"/>
        <c:lblAlgn val="ctr"/>
        <c:lblOffset val="100"/>
        <c:noMultiLvlLbl val="0"/>
      </c:catAx>
      <c:valAx>
        <c:axId val="739674320"/>
        <c:scaling>
          <c:orientation val="minMax"/>
          <c:max val="310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67497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hu-HU" dirty="0"/>
              <a:t>Mérési eredmények idejének összehasonlítása 1 szálas futtatás</a:t>
            </a:r>
            <a:r>
              <a:rPr lang="hu-HU" baseline="0" dirty="0"/>
              <a:t> esetén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618749999999999"/>
          <c:y val="8.7555701370662001E-2"/>
          <c:w val="0.75756250000000003"/>
          <c:h val="0.640402012248469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intel i7-4510U - Conway szabályok nélkül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 futtatás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15.92</c:v>
                </c:pt>
                <c:pt idx="1">
                  <c:v>19.38</c:v>
                </c:pt>
                <c:pt idx="2">
                  <c:v>1.58</c:v>
                </c:pt>
                <c:pt idx="3">
                  <c:v>1.1100000000000001</c:v>
                </c:pt>
                <c:pt idx="4">
                  <c:v>6.82</c:v>
                </c:pt>
                <c:pt idx="5">
                  <c:v>6.27</c:v>
                </c:pt>
                <c:pt idx="6">
                  <c:v>7.71</c:v>
                </c:pt>
                <c:pt idx="7">
                  <c:v>1.56</c:v>
                </c:pt>
                <c:pt idx="8">
                  <c:v>24.41</c:v>
                </c:pt>
                <c:pt idx="9">
                  <c:v>25.27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C5-48CC-8F19-6F493D2832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intel i7-4510U Conway szabályokkal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 futtatás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33.46</c:v>
                </c:pt>
                <c:pt idx="1">
                  <c:v>19.02</c:v>
                </c:pt>
                <c:pt idx="2">
                  <c:v>19.059999999999999</c:v>
                </c:pt>
                <c:pt idx="3">
                  <c:v>19.010000000000002</c:v>
                </c:pt>
                <c:pt idx="4">
                  <c:v>19.04</c:v>
                </c:pt>
                <c:pt idx="5">
                  <c:v>18.829999999999998</c:v>
                </c:pt>
                <c:pt idx="6">
                  <c:v>19.14</c:v>
                </c:pt>
                <c:pt idx="7">
                  <c:v>19</c:v>
                </c:pt>
                <c:pt idx="8">
                  <c:v>19.54</c:v>
                </c:pt>
                <c:pt idx="9">
                  <c:v>19.04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C5-48CC-8F19-6F493D28322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AMD Ryzen 3 Conway szabályok nélkül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 futtatás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36.31</c:v>
                </c:pt>
                <c:pt idx="1">
                  <c:v>18.77</c:v>
                </c:pt>
                <c:pt idx="2">
                  <c:v>22.25</c:v>
                </c:pt>
                <c:pt idx="3">
                  <c:v>4.29</c:v>
                </c:pt>
                <c:pt idx="4">
                  <c:v>20.7</c:v>
                </c:pt>
                <c:pt idx="5">
                  <c:v>22.98</c:v>
                </c:pt>
                <c:pt idx="6">
                  <c:v>25.28</c:v>
                </c:pt>
                <c:pt idx="7">
                  <c:v>13.18</c:v>
                </c:pt>
                <c:pt idx="8">
                  <c:v>20.32</c:v>
                </c:pt>
                <c:pt idx="9">
                  <c:v>0.77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C5-48CC-8F19-6F493D28322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AMD Ryzen 3  Conway szabályokkal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 futtatás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27.76</c:v>
                </c:pt>
                <c:pt idx="1">
                  <c:v>19.88</c:v>
                </c:pt>
                <c:pt idx="2">
                  <c:v>19.48</c:v>
                </c:pt>
                <c:pt idx="3">
                  <c:v>20.34</c:v>
                </c:pt>
                <c:pt idx="4">
                  <c:v>21.82</c:v>
                </c:pt>
                <c:pt idx="5">
                  <c:v>20.54</c:v>
                </c:pt>
                <c:pt idx="6">
                  <c:v>21.01</c:v>
                </c:pt>
                <c:pt idx="7">
                  <c:v>21.94</c:v>
                </c:pt>
                <c:pt idx="8">
                  <c:v>20.81</c:v>
                </c:pt>
                <c:pt idx="9">
                  <c:v>20.190000000000001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6C5-48CC-8F19-6F493D28322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átlag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trendline>
            <c:spPr>
              <a:ln w="19050" cap="rnd">
                <a:solidFill>
                  <a:schemeClr val="accent6">
                    <a:lumMod val="75000"/>
                  </a:schemeClr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 futtatás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28.362500000000001</c:v>
                </c:pt>
                <c:pt idx="1">
                  <c:v>19.262499999999999</c:v>
                </c:pt>
                <c:pt idx="2">
                  <c:v>15.592500000000001</c:v>
                </c:pt>
                <c:pt idx="3">
                  <c:v>11.1875</c:v>
                </c:pt>
                <c:pt idx="4">
                  <c:v>17.094999999999999</c:v>
                </c:pt>
                <c:pt idx="5">
                  <c:v>17.155000000000001</c:v>
                </c:pt>
                <c:pt idx="6">
                  <c:v>18.285</c:v>
                </c:pt>
                <c:pt idx="7">
                  <c:v>13.919999999999998</c:v>
                </c:pt>
                <c:pt idx="8">
                  <c:v>21.270000000000003</c:v>
                </c:pt>
                <c:pt idx="9">
                  <c:v>16.317500000000003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C5-48CC-8F19-6F493D28322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Conway szimulációk átlaga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trendline>
            <c:spPr>
              <a:ln w="19050" cap="rnd">
                <a:solidFill>
                  <a:schemeClr val="accent6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 futtatás</c:v>
                </c:pt>
              </c:strCache>
            </c:str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30.61</c:v>
                </c:pt>
                <c:pt idx="1">
                  <c:v>19.45</c:v>
                </c:pt>
                <c:pt idx="2">
                  <c:v>19.27</c:v>
                </c:pt>
                <c:pt idx="3">
                  <c:v>19.675000000000001</c:v>
                </c:pt>
                <c:pt idx="4">
                  <c:v>20.43</c:v>
                </c:pt>
                <c:pt idx="5">
                  <c:v>19.684999999999999</c:v>
                </c:pt>
                <c:pt idx="6">
                  <c:v>20.075000000000003</c:v>
                </c:pt>
                <c:pt idx="7">
                  <c:v>20.47</c:v>
                </c:pt>
                <c:pt idx="8">
                  <c:v>20.174999999999997</c:v>
                </c:pt>
                <c:pt idx="9">
                  <c:v>19.615000000000002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18-4BCA-B252-E2084CE8F3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62429704"/>
        <c:axId val="362430032"/>
      </c:barChart>
      <c:catAx>
        <c:axId val="362429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30032"/>
        <c:crosses val="autoZero"/>
        <c:auto val="1"/>
        <c:lblAlgn val="ctr"/>
        <c:lblOffset val="100"/>
        <c:noMultiLvlLbl val="0"/>
      </c:catAx>
      <c:valAx>
        <c:axId val="362430032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Idő</a:t>
                </a:r>
                <a:r>
                  <a:rPr lang="hu-HU" baseline="0" dirty="0"/>
                  <a:t> 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297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hu-HU" dirty="0"/>
              <a:t>Mérési eredmények idejének összehasonlítása 1 szálas futtatás</a:t>
            </a:r>
            <a:r>
              <a:rPr lang="hu-HU" baseline="0" dirty="0"/>
              <a:t> esetén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618749999999999"/>
          <c:y val="8.7555701370662001E-2"/>
          <c:w val="0.75756250000000003"/>
          <c:h val="0.640402012248469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intel i7-4510U - Conway szabályok nélkül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 futtatás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15.92</c:v>
                </c:pt>
                <c:pt idx="1">
                  <c:v>19.38</c:v>
                </c:pt>
                <c:pt idx="2">
                  <c:v>1.58</c:v>
                </c:pt>
                <c:pt idx="3">
                  <c:v>1.1100000000000001</c:v>
                </c:pt>
                <c:pt idx="4">
                  <c:v>6.82</c:v>
                </c:pt>
                <c:pt idx="5">
                  <c:v>6.27</c:v>
                </c:pt>
                <c:pt idx="6">
                  <c:v>7.71</c:v>
                </c:pt>
                <c:pt idx="7">
                  <c:v>1.56</c:v>
                </c:pt>
                <c:pt idx="8">
                  <c:v>24.41</c:v>
                </c:pt>
                <c:pt idx="9">
                  <c:v>25.27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C5-48CC-8F19-6F493D2832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intel i7-4510U Conway szabályokkal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 futtatás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33.46</c:v>
                </c:pt>
                <c:pt idx="1">
                  <c:v>19.02</c:v>
                </c:pt>
                <c:pt idx="2">
                  <c:v>19.059999999999999</c:v>
                </c:pt>
                <c:pt idx="3">
                  <c:v>19.010000000000002</c:v>
                </c:pt>
                <c:pt idx="4">
                  <c:v>19.04</c:v>
                </c:pt>
                <c:pt idx="5">
                  <c:v>18.829999999999998</c:v>
                </c:pt>
                <c:pt idx="6">
                  <c:v>19.14</c:v>
                </c:pt>
                <c:pt idx="7">
                  <c:v>19</c:v>
                </c:pt>
                <c:pt idx="8">
                  <c:v>19.54</c:v>
                </c:pt>
                <c:pt idx="9">
                  <c:v>19.04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C5-48CC-8F19-6F493D28322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AMD Ryzen 3 Conway szabályok nélkül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 futtatás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36.31</c:v>
                </c:pt>
                <c:pt idx="1">
                  <c:v>18.77</c:v>
                </c:pt>
                <c:pt idx="2">
                  <c:v>22.25</c:v>
                </c:pt>
                <c:pt idx="3">
                  <c:v>4.29</c:v>
                </c:pt>
                <c:pt idx="4">
                  <c:v>20.7</c:v>
                </c:pt>
                <c:pt idx="5">
                  <c:v>22.98</c:v>
                </c:pt>
                <c:pt idx="6">
                  <c:v>25.28</c:v>
                </c:pt>
                <c:pt idx="7">
                  <c:v>13.18</c:v>
                </c:pt>
                <c:pt idx="8">
                  <c:v>20.32</c:v>
                </c:pt>
                <c:pt idx="9">
                  <c:v>0.77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C5-48CC-8F19-6F493D28322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AMD Ryzen 3  Conway szabályokkal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 futtatás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27.76</c:v>
                </c:pt>
                <c:pt idx="1">
                  <c:v>19.88</c:v>
                </c:pt>
                <c:pt idx="2">
                  <c:v>19.48</c:v>
                </c:pt>
                <c:pt idx="3">
                  <c:v>20.34</c:v>
                </c:pt>
                <c:pt idx="4">
                  <c:v>21.82</c:v>
                </c:pt>
                <c:pt idx="5">
                  <c:v>20.54</c:v>
                </c:pt>
                <c:pt idx="6">
                  <c:v>21.01</c:v>
                </c:pt>
                <c:pt idx="7">
                  <c:v>21.94</c:v>
                </c:pt>
                <c:pt idx="8">
                  <c:v>20.81</c:v>
                </c:pt>
                <c:pt idx="9">
                  <c:v>20.190000000000001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6C5-48CC-8F19-6F493D28322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átlag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 futtatás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28.362500000000001</c:v>
                </c:pt>
                <c:pt idx="1">
                  <c:v>19.262499999999999</c:v>
                </c:pt>
                <c:pt idx="2">
                  <c:v>15.592500000000001</c:v>
                </c:pt>
                <c:pt idx="3">
                  <c:v>11.1875</c:v>
                </c:pt>
                <c:pt idx="4">
                  <c:v>17.094999999999999</c:v>
                </c:pt>
                <c:pt idx="5">
                  <c:v>17.155000000000001</c:v>
                </c:pt>
                <c:pt idx="6">
                  <c:v>18.285</c:v>
                </c:pt>
                <c:pt idx="7">
                  <c:v>13.919999999999998</c:v>
                </c:pt>
                <c:pt idx="8">
                  <c:v>21.270000000000003</c:v>
                </c:pt>
                <c:pt idx="9">
                  <c:v>16.317500000000003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C5-48CC-8F19-6F493D28322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Conway szimulációk átlaga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trendline>
            <c:spPr>
              <a:ln w="19050" cap="rnd">
                <a:solidFill>
                  <a:schemeClr val="accent6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 futtatás</c:v>
                </c:pt>
              </c:strCache>
            </c:str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30.61</c:v>
                </c:pt>
                <c:pt idx="1">
                  <c:v>19.45</c:v>
                </c:pt>
                <c:pt idx="2">
                  <c:v>19.27</c:v>
                </c:pt>
                <c:pt idx="3">
                  <c:v>19.675000000000001</c:v>
                </c:pt>
                <c:pt idx="4">
                  <c:v>20.43</c:v>
                </c:pt>
                <c:pt idx="5">
                  <c:v>19.684999999999999</c:v>
                </c:pt>
                <c:pt idx="6">
                  <c:v>20.075000000000003</c:v>
                </c:pt>
                <c:pt idx="7">
                  <c:v>20.47</c:v>
                </c:pt>
                <c:pt idx="8">
                  <c:v>20.174999999999997</c:v>
                </c:pt>
                <c:pt idx="9">
                  <c:v>19.615000000000002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18-4BCA-B252-E2084CE8F3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62429704"/>
        <c:axId val="362430032"/>
      </c:barChart>
      <c:catAx>
        <c:axId val="362429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30032"/>
        <c:crosses val="autoZero"/>
        <c:auto val="1"/>
        <c:lblAlgn val="ctr"/>
        <c:lblOffset val="100"/>
        <c:noMultiLvlLbl val="0"/>
      </c:catAx>
      <c:valAx>
        <c:axId val="362430032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Idő 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297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75000"/>
        <a:lumOff val="2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hu-HU" dirty="0"/>
              <a:t>Mérési eredmények idejének összehasonlítása 1 szálas futtatás</a:t>
            </a:r>
            <a:r>
              <a:rPr lang="hu-HU" baseline="0" dirty="0"/>
              <a:t> esetén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6150516732283463"/>
          <c:y val="8.7555701370662001E-2"/>
          <c:w val="0.73120316601049884"/>
          <c:h val="0.6715874890638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intel i7-4510U - Conway szabályok nélkül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 futtatás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15.92</c:v>
                </c:pt>
                <c:pt idx="1">
                  <c:v>19.38</c:v>
                </c:pt>
                <c:pt idx="2">
                  <c:v>1.58</c:v>
                </c:pt>
                <c:pt idx="3">
                  <c:v>1.1100000000000001</c:v>
                </c:pt>
                <c:pt idx="4">
                  <c:v>6.82</c:v>
                </c:pt>
                <c:pt idx="5">
                  <c:v>6.27</c:v>
                </c:pt>
                <c:pt idx="6">
                  <c:v>7.71</c:v>
                </c:pt>
                <c:pt idx="7">
                  <c:v>1.56</c:v>
                </c:pt>
                <c:pt idx="8">
                  <c:v>24.41</c:v>
                </c:pt>
                <c:pt idx="9">
                  <c:v>25.27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C5-48CC-8F19-6F493D2832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intel i7-4510U Conway szabályokkal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 futtatás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33.46</c:v>
                </c:pt>
                <c:pt idx="1">
                  <c:v>19.02</c:v>
                </c:pt>
                <c:pt idx="2">
                  <c:v>19.059999999999999</c:v>
                </c:pt>
                <c:pt idx="3">
                  <c:v>19.010000000000002</c:v>
                </c:pt>
                <c:pt idx="4">
                  <c:v>19.04</c:v>
                </c:pt>
                <c:pt idx="5">
                  <c:v>18.829999999999998</c:v>
                </c:pt>
                <c:pt idx="6">
                  <c:v>19.14</c:v>
                </c:pt>
                <c:pt idx="7">
                  <c:v>19</c:v>
                </c:pt>
                <c:pt idx="8">
                  <c:v>19.54</c:v>
                </c:pt>
                <c:pt idx="9">
                  <c:v>19.04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C5-48CC-8F19-6F493D28322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AMD Ryzen 3 3200U Conway szabályok nélkül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 futtatás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36.31</c:v>
                </c:pt>
                <c:pt idx="1">
                  <c:v>18.77</c:v>
                </c:pt>
                <c:pt idx="2">
                  <c:v>22.25</c:v>
                </c:pt>
                <c:pt idx="3">
                  <c:v>4.29</c:v>
                </c:pt>
                <c:pt idx="4">
                  <c:v>20.7</c:v>
                </c:pt>
                <c:pt idx="5">
                  <c:v>22.98</c:v>
                </c:pt>
                <c:pt idx="6">
                  <c:v>25.28</c:v>
                </c:pt>
                <c:pt idx="7">
                  <c:v>13.18</c:v>
                </c:pt>
                <c:pt idx="8">
                  <c:v>20.32</c:v>
                </c:pt>
                <c:pt idx="9">
                  <c:v>0.77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C5-48CC-8F19-6F493D28322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AMD Ryzen 3 3200U Conway szabályokkal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 futtatás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27.76</c:v>
                </c:pt>
                <c:pt idx="1">
                  <c:v>19.88</c:v>
                </c:pt>
                <c:pt idx="2">
                  <c:v>19.48</c:v>
                </c:pt>
                <c:pt idx="3">
                  <c:v>20.34</c:v>
                </c:pt>
                <c:pt idx="4">
                  <c:v>21.82</c:v>
                </c:pt>
                <c:pt idx="5">
                  <c:v>20.54</c:v>
                </c:pt>
                <c:pt idx="6">
                  <c:v>21.01</c:v>
                </c:pt>
                <c:pt idx="7">
                  <c:v>21.94</c:v>
                </c:pt>
                <c:pt idx="8">
                  <c:v>20.81</c:v>
                </c:pt>
                <c:pt idx="9">
                  <c:v>20.190000000000001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6C5-48CC-8F19-6F493D28322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átlag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trendline>
            <c:spPr>
              <a:ln w="19050" cap="rnd">
                <a:solidFill>
                  <a:srgbClr val="92D050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Sheet1!$A$2:$A$11</c:f>
              <c:strCache>
                <c:ptCount val="10"/>
                <c:pt idx="0">
                  <c:v>1.  futtatás</c:v>
                </c:pt>
                <c:pt idx="1">
                  <c:v>2.  futtatás</c:v>
                </c:pt>
                <c:pt idx="2">
                  <c:v>3.  futtatás</c:v>
                </c:pt>
                <c:pt idx="3">
                  <c:v>4.  futtatás</c:v>
                </c:pt>
                <c:pt idx="4">
                  <c:v>5.  futtatás</c:v>
                </c:pt>
                <c:pt idx="5">
                  <c:v>6.  futtatás</c:v>
                </c:pt>
                <c:pt idx="6">
                  <c:v>7.  futtatás</c:v>
                </c:pt>
                <c:pt idx="7">
                  <c:v>8.  futtatás</c:v>
                </c:pt>
                <c:pt idx="8">
                  <c:v>9.  futtatás</c:v>
                </c:pt>
                <c:pt idx="9">
                  <c:v>10.  futtatás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28.362500000000001</c:v>
                </c:pt>
                <c:pt idx="1">
                  <c:v>19.262499999999999</c:v>
                </c:pt>
                <c:pt idx="2">
                  <c:v>15.592500000000001</c:v>
                </c:pt>
                <c:pt idx="3">
                  <c:v>11.1875</c:v>
                </c:pt>
                <c:pt idx="4">
                  <c:v>17.094999999999999</c:v>
                </c:pt>
                <c:pt idx="5">
                  <c:v>17.155000000000001</c:v>
                </c:pt>
                <c:pt idx="6">
                  <c:v>18.285</c:v>
                </c:pt>
                <c:pt idx="7">
                  <c:v>13.919999999999998</c:v>
                </c:pt>
                <c:pt idx="8">
                  <c:v>21.270000000000003</c:v>
                </c:pt>
                <c:pt idx="9">
                  <c:v>16.317500000000003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C5-48CC-8F19-6F493D2832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62429704"/>
        <c:axId val="362430032"/>
      </c:barChart>
      <c:catAx>
        <c:axId val="362429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30032"/>
        <c:crosses val="autoZero"/>
        <c:auto val="1"/>
        <c:lblAlgn val="ctr"/>
        <c:lblOffset val="100"/>
        <c:noMultiLvlLbl val="0"/>
      </c:catAx>
      <c:valAx>
        <c:axId val="362430032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IDŐ (s)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20416666666666666"/>
              <c:y val="0.445640565762613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2970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75000"/>
        <a:lumOff val="2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hu-HU" b="0" dirty="0"/>
              <a:t>Mérési eredmények, </a:t>
            </a:r>
            <a:r>
              <a:rPr lang="hu-HU" b="1" dirty="0"/>
              <a:t>Conway szabályokkal</a:t>
            </a:r>
          </a:p>
          <a:p>
            <a:pPr>
              <a:defRPr/>
            </a:pPr>
            <a:r>
              <a:rPr lang="hu-HU" b="1" dirty="0"/>
              <a:t>Intel</a:t>
            </a:r>
            <a:r>
              <a:rPr lang="hu-HU" b="0" dirty="0"/>
              <a:t> i7-4510U, 2.002.60GHz processzoron</a:t>
            </a:r>
          </a:p>
          <a:p>
            <a:pPr>
              <a:defRPr/>
            </a:pPr>
            <a:r>
              <a:rPr lang="hu-HU" b="0" dirty="0"/>
              <a:t>Több(4) szálas futtatás esetén</a:t>
            </a:r>
            <a:endParaRPr lang="en-US" b="0" dirty="0"/>
          </a:p>
        </c:rich>
      </c:tx>
      <c:layout>
        <c:manualLayout>
          <c:xMode val="edge"/>
          <c:yMode val="edge"/>
          <c:x val="0.28439000984251972"/>
          <c:y val="3.11929133858267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208817257217846"/>
          <c:y val="0.19545454545454546"/>
          <c:w val="0.81062016076115484"/>
          <c:h val="0.593195100612423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idő (s)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10.95</c:v>
                </c:pt>
                <c:pt idx="1">
                  <c:v>11.61</c:v>
                </c:pt>
                <c:pt idx="2">
                  <c:v>10.92</c:v>
                </c:pt>
                <c:pt idx="3">
                  <c:v>11.35</c:v>
                </c:pt>
                <c:pt idx="4">
                  <c:v>11.3</c:v>
                </c:pt>
                <c:pt idx="5">
                  <c:v>11.57</c:v>
                </c:pt>
                <c:pt idx="6">
                  <c:v>10.87</c:v>
                </c:pt>
                <c:pt idx="7">
                  <c:v>10.91</c:v>
                </c:pt>
                <c:pt idx="8">
                  <c:v>10.91</c:v>
                </c:pt>
                <c:pt idx="9">
                  <c:v>11.11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E1-4C45-AE90-1721350DA57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halak száma induláskor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3076</c:v>
                </c:pt>
                <c:pt idx="1">
                  <c:v>0</c:v>
                </c:pt>
                <c:pt idx="2">
                  <c:v>2294</c:v>
                </c:pt>
                <c:pt idx="3">
                  <c:v>3076</c:v>
                </c:pt>
                <c:pt idx="4">
                  <c:v>1826</c:v>
                </c:pt>
                <c:pt idx="5">
                  <c:v>3076</c:v>
                </c:pt>
                <c:pt idx="6">
                  <c:v>1890</c:v>
                </c:pt>
                <c:pt idx="7">
                  <c:v>3076</c:v>
                </c:pt>
                <c:pt idx="8">
                  <c:v>514</c:v>
                </c:pt>
                <c:pt idx="9">
                  <c:v>2242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E1-4C45-AE90-1721350DA57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halak száma szimuláció végén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1703</c:v>
                </c:pt>
                <c:pt idx="1">
                  <c:v>1283</c:v>
                </c:pt>
                <c:pt idx="2">
                  <c:v>1749</c:v>
                </c:pt>
                <c:pt idx="3">
                  <c:v>1389</c:v>
                </c:pt>
                <c:pt idx="4">
                  <c:v>1921</c:v>
                </c:pt>
                <c:pt idx="5">
                  <c:v>2037</c:v>
                </c:pt>
                <c:pt idx="6">
                  <c:v>1504</c:v>
                </c:pt>
                <c:pt idx="7">
                  <c:v>1833</c:v>
                </c:pt>
                <c:pt idx="8">
                  <c:v>1291</c:v>
                </c:pt>
                <c:pt idx="9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FE1-4C45-AE90-1721350DA57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cápák száma induláskor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0</c:v>
                </c:pt>
                <c:pt idx="1">
                  <c:v>3076</c:v>
                </c:pt>
                <c:pt idx="2">
                  <c:v>782</c:v>
                </c:pt>
                <c:pt idx="3">
                  <c:v>0</c:v>
                </c:pt>
                <c:pt idx="4">
                  <c:v>1250</c:v>
                </c:pt>
                <c:pt idx="5">
                  <c:v>0</c:v>
                </c:pt>
                <c:pt idx="6">
                  <c:v>1186</c:v>
                </c:pt>
                <c:pt idx="7">
                  <c:v>0</c:v>
                </c:pt>
                <c:pt idx="8">
                  <c:v>2562</c:v>
                </c:pt>
                <c:pt idx="9">
                  <c:v>834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E1-4C45-AE90-1721350DA57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cápák száma szimuláció végén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1832</c:v>
                </c:pt>
                <c:pt idx="1">
                  <c:v>2193</c:v>
                </c:pt>
                <c:pt idx="2">
                  <c:v>1818</c:v>
                </c:pt>
                <c:pt idx="3">
                  <c:v>2229</c:v>
                </c:pt>
                <c:pt idx="4">
                  <c:v>1613</c:v>
                </c:pt>
                <c:pt idx="5">
                  <c:v>1544</c:v>
                </c:pt>
                <c:pt idx="6">
                  <c:v>1933</c:v>
                </c:pt>
                <c:pt idx="7">
                  <c:v>1850</c:v>
                </c:pt>
                <c:pt idx="8">
                  <c:v>2304</c:v>
                </c:pt>
                <c:pt idx="9">
                  <c:v>1778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FE1-4C45-AE90-1721350DA5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39674976"/>
        <c:axId val="739674320"/>
      </c:barChart>
      <c:catAx>
        <c:axId val="739674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674320"/>
        <c:crosses val="autoZero"/>
        <c:auto val="1"/>
        <c:lblAlgn val="ctr"/>
        <c:lblOffset val="100"/>
        <c:noMultiLvlLbl val="0"/>
      </c:catAx>
      <c:valAx>
        <c:axId val="739674320"/>
        <c:scaling>
          <c:orientation val="minMax"/>
          <c:max val="340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674976"/>
        <c:crosses val="autoZero"/>
        <c:crossBetween val="between"/>
        <c:majorUnit val="1000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  <a:round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hu-HU" sz="2130" b="0" i="0" baseline="0" dirty="0">
                <a:effectLst/>
              </a:rPr>
              <a:t>Mérési eredmények, </a:t>
            </a:r>
            <a:r>
              <a:rPr lang="hu-HU" sz="2130" b="1" i="0" baseline="0" dirty="0">
                <a:effectLst/>
              </a:rPr>
              <a:t>AMD Ryzen 3 </a:t>
            </a:r>
            <a:r>
              <a:rPr lang="hu-HU" sz="2130" b="0" i="0" baseline="0" dirty="0">
                <a:effectLst/>
              </a:rPr>
              <a:t>3200U with Radeon Vega Mobile Gfx, 2600Mhz  processzoron, a processzor által virtualizálható szálszámnak(</a:t>
            </a:r>
            <a:r>
              <a:rPr lang="hu-HU" sz="2130" b="1" i="0" baseline="0" dirty="0">
                <a:effectLst/>
              </a:rPr>
              <a:t>4</a:t>
            </a:r>
            <a:r>
              <a:rPr lang="hu-HU" sz="2130" b="0" i="0" baseline="0" dirty="0">
                <a:effectLst/>
              </a:rPr>
              <a:t>) megfelelően </a:t>
            </a:r>
            <a:r>
              <a:rPr lang="hu-HU" sz="2130" b="1" i="0" baseline="0" dirty="0">
                <a:effectLst/>
              </a:rPr>
              <a:t>Conway szabályokkal</a:t>
            </a:r>
            <a:endParaRPr lang="en-US" sz="2130" b="1" dirty="0">
              <a:effectLst/>
            </a:endParaRPr>
          </a:p>
        </c:rich>
      </c:tx>
      <c:layout>
        <c:manualLayout>
          <c:xMode val="edge"/>
          <c:yMode val="edge"/>
          <c:x val="0.20105665127195638"/>
          <c:y val="1.08225108225108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208817257217846"/>
          <c:y val="0.19545454545454546"/>
          <c:w val="0.81062016076115484"/>
          <c:h val="0.593195100612423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idő (s)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11.04</c:v>
                </c:pt>
                <c:pt idx="1">
                  <c:v>10.88</c:v>
                </c:pt>
                <c:pt idx="2">
                  <c:v>11.29</c:v>
                </c:pt>
                <c:pt idx="3">
                  <c:v>11.26</c:v>
                </c:pt>
                <c:pt idx="4">
                  <c:v>11.08</c:v>
                </c:pt>
                <c:pt idx="5">
                  <c:v>10.93</c:v>
                </c:pt>
                <c:pt idx="6">
                  <c:v>10.82</c:v>
                </c:pt>
                <c:pt idx="7">
                  <c:v>10.65</c:v>
                </c:pt>
                <c:pt idx="8">
                  <c:v>10.71</c:v>
                </c:pt>
                <c:pt idx="9">
                  <c:v>10.63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EA-4CC5-8F42-70D73D36D5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halak száma induláskor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2851</c:v>
                </c:pt>
                <c:pt idx="1">
                  <c:v>3076</c:v>
                </c:pt>
                <c:pt idx="2">
                  <c:v>0</c:v>
                </c:pt>
                <c:pt idx="3">
                  <c:v>4</c:v>
                </c:pt>
                <c:pt idx="4">
                  <c:v>2</c:v>
                </c:pt>
                <c:pt idx="5">
                  <c:v>1</c:v>
                </c:pt>
                <c:pt idx="6">
                  <c:v>3076</c:v>
                </c:pt>
                <c:pt idx="7">
                  <c:v>0</c:v>
                </c:pt>
                <c:pt idx="8">
                  <c:v>3075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7EA-4CC5-8F42-70D73D36D5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halak száma szimuláció végén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1722</c:v>
                </c:pt>
                <c:pt idx="1">
                  <c:v>1939</c:v>
                </c:pt>
                <c:pt idx="2">
                  <c:v>1043</c:v>
                </c:pt>
                <c:pt idx="3">
                  <c:v>1499</c:v>
                </c:pt>
                <c:pt idx="4">
                  <c:v>1538</c:v>
                </c:pt>
                <c:pt idx="5">
                  <c:v>2413</c:v>
                </c:pt>
                <c:pt idx="6">
                  <c:v>2198</c:v>
                </c:pt>
                <c:pt idx="7">
                  <c:v>1575</c:v>
                </c:pt>
                <c:pt idx="8">
                  <c:v>1694</c:v>
                </c:pt>
                <c:pt idx="9">
                  <c:v>1321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7EA-4CC5-8F42-70D73D36D52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cápák száma induláskor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225</c:v>
                </c:pt>
                <c:pt idx="1">
                  <c:v>0</c:v>
                </c:pt>
                <c:pt idx="2">
                  <c:v>3076</c:v>
                </c:pt>
                <c:pt idx="3">
                  <c:v>3072</c:v>
                </c:pt>
                <c:pt idx="4">
                  <c:v>3074</c:v>
                </c:pt>
                <c:pt idx="5">
                  <c:v>3075</c:v>
                </c:pt>
                <c:pt idx="6">
                  <c:v>0</c:v>
                </c:pt>
                <c:pt idx="7">
                  <c:v>3076</c:v>
                </c:pt>
                <c:pt idx="8">
                  <c:v>1</c:v>
                </c:pt>
                <c:pt idx="9">
                  <c:v>3075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7EA-4CC5-8F42-70D73D36D52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cápák száma szimuláció végén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Sheet1!$A$2:$A$11</c:f>
              <c:strCache>
                <c:ptCount val="10"/>
                <c:pt idx="0">
                  <c:v>1. futtatás</c:v>
                </c:pt>
                <c:pt idx="1">
                  <c:v>2. futtatás</c:v>
                </c:pt>
                <c:pt idx="2">
                  <c:v>3. futtatás</c:v>
                </c:pt>
                <c:pt idx="3">
                  <c:v>4. futtatás</c:v>
                </c:pt>
                <c:pt idx="4">
                  <c:v>5. futtatás</c:v>
                </c:pt>
                <c:pt idx="5">
                  <c:v>6. futtatás</c:v>
                </c:pt>
                <c:pt idx="6">
                  <c:v>7. futtatás</c:v>
                </c:pt>
                <c:pt idx="7">
                  <c:v>8. futtatás</c:v>
                </c:pt>
                <c:pt idx="8">
                  <c:v>9. futtatás</c:v>
                </c:pt>
                <c:pt idx="9">
                  <c:v>10. futtatás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1743</c:v>
                </c:pt>
                <c:pt idx="1">
                  <c:v>1593</c:v>
                </c:pt>
                <c:pt idx="2">
                  <c:v>2527</c:v>
                </c:pt>
                <c:pt idx="3">
                  <c:v>2022</c:v>
                </c:pt>
                <c:pt idx="4">
                  <c:v>2088</c:v>
                </c:pt>
                <c:pt idx="5">
                  <c:v>1108</c:v>
                </c:pt>
                <c:pt idx="6">
                  <c:v>1312</c:v>
                </c:pt>
                <c:pt idx="7">
                  <c:v>1917</c:v>
                </c:pt>
                <c:pt idx="8">
                  <c:v>1910</c:v>
                </c:pt>
                <c:pt idx="9">
                  <c:v>2383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7EA-4CC5-8F42-70D73D36D5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39674976"/>
        <c:axId val="739674320"/>
      </c:barChart>
      <c:catAx>
        <c:axId val="739674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674320"/>
        <c:crosses val="autoZero"/>
        <c:auto val="1"/>
        <c:lblAlgn val="ctr"/>
        <c:lblOffset val="100"/>
        <c:noMultiLvlLbl val="0"/>
      </c:catAx>
      <c:valAx>
        <c:axId val="739674320"/>
        <c:scaling>
          <c:orientation val="minMax"/>
          <c:max val="340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674976"/>
        <c:crosses val="autoZero"/>
        <c:crossBetween val="between"/>
        <c:majorUnit val="1000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  <a:round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CC1C-E04F-5746-9273-0C628152FE6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3923D-B9BF-9F44-A2FF-065E37B8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57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56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07318E8-703A-BA48-94E1-A34ED2B00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6CFAE2F-D457-D54D-98DE-AFFA939FA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7F2D69A-668C-C64F-96BD-D41847949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8F7C07C-AB39-DD48-A6BD-8BE5BB7CD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34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C4991F-AA6E-004A-A503-3E8A284C7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65F41F0-4A8E-9644-B870-18EEFA583C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351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584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ADA934-CF10-584F-ADA7-3750CC5F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3A5498-60CC-C044-8D47-5D2DBDE57A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8746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979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593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96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0D866-7B0F-D24F-A3B2-7610C442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6335BEB9-1C26-2341-AB69-AAB37C032B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BC9E5D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3698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07318E8-703A-BA48-94E1-A34ED2B00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6CFAE2F-D457-D54D-98DE-AFFA939FA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7F2D69A-668C-C64F-96BD-D41847949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8F7C07C-AB39-DD48-A6BD-8BE5BB7CD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0060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2E0DD5-FA42-9540-9E85-C87711BB84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1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090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4FE14-9782-F24F-AAF7-2412D6361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1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3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0D866-7B0F-D24F-A3B2-7610C442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6335BEB9-1C26-2341-AB69-AAB37C032B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70813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329C0F-8A39-A546-9B46-50A917653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6C91376-F297-BF48-B1FC-54E4E7F892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34BB3-7602-2C47-A466-6F52D5506C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1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336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BA62B47-10A1-3843-8172-B8DA5B45E3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2561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86EBA-0968-9642-BB27-D1324B637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1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74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7188B1-F720-F542-B8A9-136104F52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79AA0AC-9570-9047-AE45-03EF8A9947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BC9E5D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8438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solidFill>
                  <a:srgbClr val="BC9E5D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1469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C4991F-AA6E-004A-A503-3E8A284C7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65F41F0-4A8E-9644-B870-18EEFA583C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BC9E5D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61460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82443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ADA934-CF10-584F-ADA7-3750CC5F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3A5498-60CC-C044-8D47-5D2DBDE57A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BC9E5D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730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5556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3884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6A5761-D429-B04A-9733-2E130C124B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0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341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495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ABC5-90F5-2B43-92CE-FCEA1237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50F7B33-5DE4-E542-B2C7-02EC672566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87617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73A58E-836B-5245-B6BB-5425F07041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1" cy="606552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1AD49B3-D0B4-2D40-B5D8-84A546CF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B0CBD62-F547-3044-BFFF-B6405A68A1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20219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B62DD3-0690-5E42-8CF2-2A7B35324B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1" cy="60655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32868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7474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0E217-BECC-F54E-9AE8-9C9BE9DB9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1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507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2004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43513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14801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5B3AE6-A227-BE4C-9540-F0403DB7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04BB957-5494-AB49-B40D-BF3A6889D8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2828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9C6D6-6171-8649-B2ED-2939CA2AB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0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471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8027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595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742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54432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14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9C6D6-6171-8649-B2ED-2939CA2AB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0" cy="606552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4329C0F-8A39-A546-9B46-50A917653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6C91376-F297-BF48-B1FC-54E4E7F892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2445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BA62B47-10A1-3843-8172-B8DA5B45E3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7006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9C6D6-6171-8649-B2ED-2939CA2AB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0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2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7188B1-F720-F542-B8A9-136104F52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79AA0AC-9570-9047-AE45-03EF8A9947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346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327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6" Type="http://schemas.openxmlformats.org/officeDocument/2006/relationships/image" Target="../media/image5.emf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1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12/2/2020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833428-928D-8E4E-9844-FFCBC123EBA8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69900" y="365125"/>
            <a:ext cx="1860924" cy="103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1" r:id="rId2"/>
    <p:sldLayoutId id="2147483682" r:id="rId3"/>
    <p:sldLayoutId id="2147483683" r:id="rId4"/>
    <p:sldLayoutId id="2147483712" r:id="rId5"/>
    <p:sldLayoutId id="2147483684" r:id="rId6"/>
    <p:sldLayoutId id="2147483685" r:id="rId7"/>
    <p:sldLayoutId id="2147483686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1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12/2/2020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D9029-CE71-1445-BA90-9B0325BFA2F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69900" y="365124"/>
            <a:ext cx="1860924" cy="10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33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4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BC9E5D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12/2/2020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93250-EE10-6042-A579-2EC1C23C3F1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69901" y="365122"/>
            <a:ext cx="1860924" cy="103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1.svg"/><Relationship Id="rId7" Type="http://schemas.openxmlformats.org/officeDocument/2006/relationships/image" Target="../media/image2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svg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environment.processorcount?redirectedfrom=MSDN&amp;view=netcore-3.1#System_Environment_ProcessorCount" TargetMode="External"/><Relationship Id="rId2" Type="http://schemas.openxmlformats.org/officeDocument/2006/relationships/hyperlink" Target="https://www.cpubenchmark.net/compare/Intel-i7-4510U-vs-AMD-Ryzen-3-3200U/2248vs3431" TargetMode="Externa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elearning.uni-obuda.hu/main/pluginfile.php/274151/mod_resource/content/1/0053_Tobbszalu_Tobbmagos_Processzorarchitekturak_Programozasa.pdf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7FD5E-5CA3-B040-B62D-DFCB731DB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2020-2021 I. félév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C7C407E-EE6B-E54E-B10B-509B2CB94ED5}"/>
              </a:ext>
            </a:extLst>
          </p:cNvPr>
          <p:cNvSpPr txBox="1">
            <a:spLocks/>
          </p:cNvSpPr>
          <p:nvPr/>
        </p:nvSpPr>
        <p:spPr>
          <a:xfrm>
            <a:off x="767861" y="4756392"/>
            <a:ext cx="10515600" cy="16071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hu-HU" sz="3200" dirty="0"/>
              <a:t>Készítette: Burian Sándor, AWXYHE</a:t>
            </a:r>
          </a:p>
          <a:p>
            <a:pPr algn="ctr"/>
            <a:r>
              <a:rPr lang="en-US" sz="3200" dirty="0" err="1"/>
              <a:t>Szoftverfejlesztés</a:t>
            </a:r>
            <a:r>
              <a:rPr lang="en-US" sz="3200" dirty="0"/>
              <a:t> </a:t>
            </a:r>
            <a:r>
              <a:rPr lang="en-US" sz="3200" dirty="0" err="1"/>
              <a:t>párhuzamos</a:t>
            </a:r>
            <a:r>
              <a:rPr lang="en-US" sz="3200" dirty="0"/>
              <a:t> </a:t>
            </a:r>
            <a:r>
              <a:rPr lang="en-US" sz="3200" dirty="0" err="1"/>
              <a:t>architektúrákra</a:t>
            </a:r>
            <a:endParaRPr lang="hu-HU" sz="320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BF6047D-D6DD-4982-BC88-B495F0A65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422" y="2721621"/>
            <a:ext cx="880715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CELLULÁRIS AUTOMATA (SEJTAUTOMATA)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F217F-3EA7-4484-A8CB-04BD4A15C8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5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2EFEF5D-F04C-4B1D-99DE-9C220C044356}" type="slidenum">
              <a:rPr lang="en-US" smtClean="0"/>
              <a:pPr algn="r"/>
              <a:t>10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CBAD032-42A3-4A89-B5C5-9F6A6930D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33726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9506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2EFEF5D-F04C-4B1D-99DE-9C220C044356}" type="slidenum">
              <a:rPr lang="en-US" smtClean="0"/>
              <a:pPr algn="r"/>
              <a:t>11</a:t>
            </a:fld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1DECB73-3A10-45F8-9B5C-EB62DF5EB6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581808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EF0DB4-CFB1-44AE-BD06-5BD18C7C9AE1}"/>
              </a:ext>
            </a:extLst>
          </p:cNvPr>
          <p:cNvCxnSpPr>
            <a:cxnSpLocks/>
          </p:cNvCxnSpPr>
          <p:nvPr/>
        </p:nvCxnSpPr>
        <p:spPr>
          <a:xfrm flipV="1">
            <a:off x="152400" y="6309360"/>
            <a:ext cx="11958320" cy="3865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33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>
            <a:alpha val="3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2EFEF5D-F04C-4B1D-99DE-9C220C044356}" type="slidenum">
              <a:rPr lang="en-US" smtClean="0"/>
              <a:pPr algn="r"/>
              <a:t>12</a:t>
            </a:fld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1DECB73-3A10-45F8-9B5C-EB62DF5EB6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389593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E5AB976-F1C1-45B3-8758-A5A46264CCA9}"/>
              </a:ext>
            </a:extLst>
          </p:cNvPr>
          <p:cNvSpPr/>
          <p:nvPr/>
        </p:nvSpPr>
        <p:spPr>
          <a:xfrm>
            <a:off x="152399" y="5412509"/>
            <a:ext cx="11957685" cy="1138151"/>
          </a:xfrm>
          <a:prstGeom prst="rect">
            <a:avLst/>
          </a:prstGeom>
          <a:solidFill>
            <a:srgbClr val="40404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2D409-1DD3-4D0F-993D-8CF653662BC3}"/>
              </a:ext>
            </a:extLst>
          </p:cNvPr>
          <p:cNvSpPr txBox="1"/>
          <p:nvPr/>
        </p:nvSpPr>
        <p:spPr>
          <a:xfrm>
            <a:off x="110836" y="2967335"/>
            <a:ext cx="220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92D050"/>
                </a:solidFill>
              </a:rPr>
              <a:t>Átlag: 20.9455 s</a:t>
            </a:r>
            <a:endParaRPr lang="en-US" sz="2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39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2EFEF5D-F04C-4B1D-99DE-9C220C044356}" type="slidenum">
              <a:rPr lang="en-US" smtClean="0"/>
              <a:pPr algn="r"/>
              <a:t>13</a:t>
            </a:fld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1DECB73-3A10-45F8-9B5C-EB62DF5EB6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502129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C9536B1-037F-44B8-BC1D-C915963BA624}"/>
              </a:ext>
            </a:extLst>
          </p:cNvPr>
          <p:cNvSpPr txBox="1"/>
          <p:nvPr/>
        </p:nvSpPr>
        <p:spPr>
          <a:xfrm>
            <a:off x="110836" y="2967335"/>
            <a:ext cx="235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92D050"/>
                </a:solidFill>
              </a:rPr>
              <a:t>Átlag: 17.84475 s</a:t>
            </a:r>
            <a:endParaRPr lang="en-US" sz="2400" b="1" dirty="0">
              <a:solidFill>
                <a:srgbClr val="92D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56D495-237D-4B6A-935A-1C02834C458A}"/>
              </a:ext>
            </a:extLst>
          </p:cNvPr>
          <p:cNvSpPr/>
          <p:nvPr/>
        </p:nvSpPr>
        <p:spPr>
          <a:xfrm>
            <a:off x="152400" y="5632704"/>
            <a:ext cx="11943080" cy="902716"/>
          </a:xfrm>
          <a:prstGeom prst="rect">
            <a:avLst/>
          </a:prstGeom>
          <a:solidFill>
            <a:srgbClr val="40404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781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61911-0B1A-43B2-B06B-EC7DBB0D0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4436" y="610950"/>
            <a:ext cx="7407564" cy="556101"/>
          </a:xfrm>
        </p:spPr>
        <p:txBody>
          <a:bodyPr>
            <a:normAutofit fontScale="90000"/>
          </a:bodyPr>
          <a:lstStyle/>
          <a:p>
            <a:r>
              <a:rPr lang="hu-HU" dirty="0"/>
              <a:t>Több szálas futtatási lehetőségek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2EFEF5D-F04C-4B1D-99DE-9C220C044356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E91152-2EAB-4215-86A5-CE9AD38BD358}"/>
              </a:ext>
            </a:extLst>
          </p:cNvPr>
          <p:cNvSpPr txBox="1"/>
          <p:nvPr/>
        </p:nvSpPr>
        <p:spPr>
          <a:xfrm>
            <a:off x="4402221" y="1773450"/>
            <a:ext cx="6951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Szimuláció</a:t>
            </a:r>
            <a:r>
              <a:rPr lang="en-US" dirty="0"/>
              <a:t> </a:t>
            </a:r>
            <a:r>
              <a:rPr lang="en-US" dirty="0" err="1"/>
              <a:t>futtatási</a:t>
            </a:r>
            <a:r>
              <a:rPr lang="en-US" dirty="0"/>
              <a:t> </a:t>
            </a:r>
            <a:r>
              <a:rPr lang="en-US" dirty="0" err="1"/>
              <a:t>móddal</a:t>
            </a:r>
            <a:r>
              <a:rPr lang="en-US" dirty="0"/>
              <a:t> a </a:t>
            </a:r>
            <a:r>
              <a:rPr lang="en-US" b="1" dirty="0"/>
              <a:t>program </a:t>
            </a:r>
            <a:r>
              <a:rPr lang="en-US" b="1" dirty="0" err="1"/>
              <a:t>által</a:t>
            </a:r>
            <a:r>
              <a:rPr lang="en-US" b="1" dirty="0"/>
              <a:t> </a:t>
            </a:r>
            <a:r>
              <a:rPr lang="en-US" b="1" dirty="0" err="1"/>
              <a:t>az</a:t>
            </a:r>
            <a:r>
              <a:rPr lang="en-US" b="1" dirty="0"/>
              <a:t> </a:t>
            </a:r>
            <a:r>
              <a:rPr lang="en-US" b="1" dirty="0" err="1"/>
              <a:t>adott</a:t>
            </a:r>
            <a:r>
              <a:rPr lang="en-US" b="1" dirty="0"/>
              <a:t> CPU-n </a:t>
            </a:r>
            <a:r>
              <a:rPr lang="en-US" b="1" dirty="0" err="1"/>
              <a:t>megtalált</a:t>
            </a:r>
            <a:r>
              <a:rPr lang="en-US" b="1" dirty="0"/>
              <a:t> </a:t>
            </a:r>
            <a:r>
              <a:rPr lang="en-US" b="1" dirty="0" err="1"/>
              <a:t>szálak</a:t>
            </a:r>
            <a:r>
              <a:rPr lang="hu-HU" b="1" dirty="0"/>
              <a:t>*</a:t>
            </a:r>
            <a:r>
              <a:rPr lang="en-US" dirty="0"/>
              <a:t> </a:t>
            </a:r>
            <a:r>
              <a:rPr lang="en-US" dirty="0" err="1"/>
              <a:t>számára</a:t>
            </a:r>
            <a:r>
              <a:rPr lang="en-US" dirty="0"/>
              <a:t> </a:t>
            </a:r>
            <a:r>
              <a:rPr lang="en-US" dirty="0" err="1"/>
              <a:t>optimalizálva</a:t>
            </a:r>
            <a:r>
              <a:rPr lang="en-US" dirty="0"/>
              <a:t>, a </a:t>
            </a:r>
            <a:r>
              <a:rPr lang="en-US" b="1" dirty="0"/>
              <a:t>Conway </a:t>
            </a:r>
            <a:r>
              <a:rPr lang="en-US" b="1" dirty="0" err="1"/>
              <a:t>szabályok</a:t>
            </a:r>
            <a:r>
              <a:rPr lang="en-US" b="1" dirty="0"/>
              <a:t> </a:t>
            </a:r>
            <a:r>
              <a:rPr lang="en-US" b="1" dirty="0" err="1"/>
              <a:t>mellőzésével</a:t>
            </a:r>
            <a:r>
              <a:rPr lang="en-US" dirty="0"/>
              <a:t>.</a:t>
            </a:r>
            <a:endParaRPr lang="hu-HU" dirty="0"/>
          </a:p>
          <a:p>
            <a:pPr lvl="0" algn="just"/>
            <a:endParaRPr lang="en-US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Szimuláció</a:t>
            </a:r>
            <a:r>
              <a:rPr lang="en-US" dirty="0"/>
              <a:t> </a:t>
            </a:r>
            <a:r>
              <a:rPr lang="en-US" dirty="0" err="1"/>
              <a:t>futtatási</a:t>
            </a:r>
            <a:r>
              <a:rPr lang="en-US" dirty="0"/>
              <a:t> </a:t>
            </a:r>
            <a:r>
              <a:rPr lang="en-US" dirty="0" err="1"/>
              <a:t>móddal</a:t>
            </a:r>
            <a:r>
              <a:rPr lang="en-US" dirty="0"/>
              <a:t> a </a:t>
            </a:r>
            <a:r>
              <a:rPr lang="en-US" b="1" dirty="0"/>
              <a:t>program </a:t>
            </a:r>
            <a:r>
              <a:rPr lang="en-US" b="1" dirty="0" err="1"/>
              <a:t>által</a:t>
            </a:r>
            <a:r>
              <a:rPr lang="en-US" b="1" dirty="0"/>
              <a:t> </a:t>
            </a:r>
            <a:r>
              <a:rPr lang="en-US" b="1" dirty="0" err="1"/>
              <a:t>az</a:t>
            </a:r>
            <a:r>
              <a:rPr lang="en-US" b="1" dirty="0"/>
              <a:t> </a:t>
            </a:r>
            <a:r>
              <a:rPr lang="en-US" b="1" dirty="0" err="1"/>
              <a:t>adott</a:t>
            </a:r>
            <a:r>
              <a:rPr lang="en-US" b="1" dirty="0"/>
              <a:t> CPU-n </a:t>
            </a:r>
            <a:r>
              <a:rPr lang="en-US" b="1" dirty="0" err="1"/>
              <a:t>megtalált</a:t>
            </a:r>
            <a:r>
              <a:rPr lang="en-US" b="1" dirty="0"/>
              <a:t> </a:t>
            </a:r>
            <a:r>
              <a:rPr lang="en-US" b="1" dirty="0" err="1"/>
              <a:t>szálak</a:t>
            </a:r>
            <a:r>
              <a:rPr lang="hu-HU" b="1" dirty="0"/>
              <a:t>*</a:t>
            </a:r>
            <a:r>
              <a:rPr lang="en-US" b="1" dirty="0"/>
              <a:t> </a:t>
            </a:r>
            <a:r>
              <a:rPr lang="en-US" dirty="0" err="1"/>
              <a:t>számára</a:t>
            </a:r>
            <a:r>
              <a:rPr lang="en-US" dirty="0"/>
              <a:t> </a:t>
            </a:r>
            <a:r>
              <a:rPr lang="en-US" dirty="0" err="1"/>
              <a:t>optimalizálva</a:t>
            </a:r>
            <a:r>
              <a:rPr lang="en-US" dirty="0"/>
              <a:t>, a </a:t>
            </a:r>
            <a:r>
              <a:rPr lang="en-US" b="1" dirty="0"/>
              <a:t>Conway </a:t>
            </a:r>
            <a:r>
              <a:rPr lang="en-US" b="1" dirty="0" err="1"/>
              <a:t>szabályok</a:t>
            </a:r>
            <a:r>
              <a:rPr lang="en-US" b="1" dirty="0"/>
              <a:t> </a:t>
            </a:r>
            <a:r>
              <a:rPr lang="en-US" b="1" dirty="0" err="1"/>
              <a:t>alkalmazásával</a:t>
            </a:r>
            <a:r>
              <a:rPr lang="en-US" dirty="0"/>
              <a:t>.</a:t>
            </a:r>
            <a:endParaRPr lang="hu-HU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6CA3AA5-4E5A-4331-A2E9-D23FCEC1B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81" y="1552757"/>
            <a:ext cx="4116378" cy="4060965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3513F56-550C-4BE5-8E1C-CED9AB2E8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82" y="1552757"/>
            <a:ext cx="4108648" cy="406096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2E23C9BE-96F8-4FCF-9741-C9037AB06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82" y="1552757"/>
            <a:ext cx="4100623" cy="4060965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C6EAF02E-5859-4230-B3E6-DBD3B896C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82" y="1552757"/>
            <a:ext cx="4117039" cy="4053456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DF83E88-3975-43C4-8594-F7E594FF2C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6" y="1552756"/>
            <a:ext cx="4128355" cy="408858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85EE911-DAEC-4C71-8D2A-3472C050BD07}"/>
              </a:ext>
            </a:extLst>
          </p:cNvPr>
          <p:cNvSpPr/>
          <p:nvPr/>
        </p:nvSpPr>
        <p:spPr>
          <a:xfrm>
            <a:off x="393700" y="1580374"/>
            <a:ext cx="990600" cy="93486"/>
          </a:xfrm>
          <a:prstGeom prst="rect">
            <a:avLst/>
          </a:prstGeom>
          <a:solidFill>
            <a:srgbClr val="C2B58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C73679-BEFF-4167-9D9A-2B48C4C0BAAE}"/>
              </a:ext>
            </a:extLst>
          </p:cNvPr>
          <p:cNvSpPr txBox="1"/>
          <p:nvPr/>
        </p:nvSpPr>
        <p:spPr>
          <a:xfrm>
            <a:off x="838200" y="6004051"/>
            <a:ext cx="461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* </a:t>
            </a:r>
            <a:r>
              <a:rPr lang="hu-HU" i="1" dirty="0"/>
              <a:t>C#-ban Environment.ProcessorCount property</a:t>
            </a:r>
            <a:endParaRPr lang="en-US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A5D40-9FFC-4026-A17C-46A68D64BCC7}"/>
              </a:ext>
            </a:extLst>
          </p:cNvPr>
          <p:cNvSpPr/>
          <p:nvPr/>
        </p:nvSpPr>
        <p:spPr>
          <a:xfrm>
            <a:off x="326804" y="3050309"/>
            <a:ext cx="3691013" cy="46874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02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8" grpId="0" animBg="1"/>
      <p:bldP spid="19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BF5FACC-E6D8-46B2-8853-D950A1541C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434702"/>
              </p:ext>
            </p:extLst>
          </p:nvPr>
        </p:nvGraphicFramePr>
        <p:xfrm>
          <a:off x="141568" y="1623579"/>
          <a:ext cx="5956300" cy="3626352"/>
        </p:xfrm>
        <a:graphic>
          <a:graphicData uri="http://schemas.openxmlformats.org/drawingml/2006/table">
            <a:tbl>
              <a:tblPr firstRow="1" firstCol="1" bandRow="1"/>
              <a:tblGrid>
                <a:gridCol w="743585">
                  <a:extLst>
                    <a:ext uri="{9D8B030D-6E8A-4147-A177-3AD203B41FA5}">
                      <a16:colId xmlns:a16="http://schemas.microsoft.com/office/drawing/2014/main" val="1450365819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2831315518"/>
                    </a:ext>
                  </a:extLst>
                </a:gridCol>
                <a:gridCol w="744855">
                  <a:extLst>
                    <a:ext uri="{9D8B030D-6E8A-4147-A177-3AD203B41FA5}">
                      <a16:colId xmlns:a16="http://schemas.microsoft.com/office/drawing/2014/main" val="3040373255"/>
                    </a:ext>
                  </a:extLst>
                </a:gridCol>
                <a:gridCol w="744855">
                  <a:extLst>
                    <a:ext uri="{9D8B030D-6E8A-4147-A177-3AD203B41FA5}">
                      <a16:colId xmlns:a16="http://schemas.microsoft.com/office/drawing/2014/main" val="3344654692"/>
                    </a:ext>
                  </a:extLst>
                </a:gridCol>
                <a:gridCol w="744855">
                  <a:extLst>
                    <a:ext uri="{9D8B030D-6E8A-4147-A177-3AD203B41FA5}">
                      <a16:colId xmlns:a16="http://schemas.microsoft.com/office/drawing/2014/main" val="2953690465"/>
                    </a:ext>
                  </a:extLst>
                </a:gridCol>
                <a:gridCol w="744855">
                  <a:extLst>
                    <a:ext uri="{9D8B030D-6E8A-4147-A177-3AD203B41FA5}">
                      <a16:colId xmlns:a16="http://schemas.microsoft.com/office/drawing/2014/main" val="1659418686"/>
                    </a:ext>
                  </a:extLst>
                </a:gridCol>
                <a:gridCol w="744855">
                  <a:extLst>
                    <a:ext uri="{9D8B030D-6E8A-4147-A177-3AD203B41FA5}">
                      <a16:colId xmlns:a16="http://schemas.microsoft.com/office/drawing/2014/main" val="213861279"/>
                    </a:ext>
                  </a:extLst>
                </a:gridCol>
                <a:gridCol w="744855">
                  <a:extLst>
                    <a:ext uri="{9D8B030D-6E8A-4147-A177-3AD203B41FA5}">
                      <a16:colId xmlns:a16="http://schemas.microsoft.com/office/drawing/2014/main" val="1481747423"/>
                    </a:ext>
                  </a:extLst>
                </a:gridCol>
              </a:tblGrid>
              <a:tr h="4417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011359"/>
                  </a:ext>
                </a:extLst>
              </a:tr>
              <a:tr h="4648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286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171526"/>
                  </a:ext>
                </a:extLst>
              </a:tr>
              <a:tr h="4417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462607"/>
                  </a:ext>
                </a:extLst>
              </a:tr>
              <a:tr h="4648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224568"/>
                  </a:ext>
                </a:extLst>
              </a:tr>
              <a:tr h="4417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785924"/>
                  </a:ext>
                </a:extLst>
              </a:tr>
              <a:tr h="4648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410664"/>
                  </a:ext>
                </a:extLst>
              </a:tr>
              <a:tr h="4417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08297"/>
                  </a:ext>
                </a:extLst>
              </a:tr>
              <a:tr h="4648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00643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2250A1C-A949-4C00-AA2D-6D1FA5CD8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695752"/>
              </p:ext>
            </p:extLst>
          </p:nvPr>
        </p:nvGraphicFramePr>
        <p:xfrm>
          <a:off x="139700" y="1631393"/>
          <a:ext cx="5956300" cy="3626352"/>
        </p:xfrm>
        <a:graphic>
          <a:graphicData uri="http://schemas.openxmlformats.org/drawingml/2006/table">
            <a:tbl>
              <a:tblPr firstRow="1" firstCol="1" bandRow="1"/>
              <a:tblGrid>
                <a:gridCol w="5956300">
                  <a:extLst>
                    <a:ext uri="{9D8B030D-6E8A-4147-A177-3AD203B41FA5}">
                      <a16:colId xmlns:a16="http://schemas.microsoft.com/office/drawing/2014/main" val="1540799428"/>
                    </a:ext>
                  </a:extLst>
                </a:gridCol>
              </a:tblGrid>
              <a:tr h="884036"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800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Szá</a:t>
                      </a:r>
                      <a:r>
                        <a:rPr lang="hu-HU" sz="28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980198"/>
                  </a:ext>
                </a:extLst>
              </a:tr>
              <a:tr h="9291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hu-HU" sz="2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Szál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665412"/>
                  </a:ext>
                </a:extLst>
              </a:tr>
              <a:tr h="88403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hu-HU" sz="2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Szál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15049"/>
                  </a:ext>
                </a:extLst>
              </a:tr>
              <a:tr h="9291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hu-HU" sz="28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 </a:t>
                      </a:r>
                      <a:r>
                        <a:rPr lang="en-US" sz="2800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Szál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02502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F061911-0B1A-43B2-B06B-EC7DBB0D0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618" y="610950"/>
            <a:ext cx="8885382" cy="556101"/>
          </a:xfrm>
        </p:spPr>
        <p:txBody>
          <a:bodyPr>
            <a:normAutofit fontScale="90000"/>
          </a:bodyPr>
          <a:lstStyle/>
          <a:p>
            <a:r>
              <a:rPr lang="hu-HU" dirty="0"/>
              <a:t>Szimulációs tér felosztása a szálak között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2EFEF5D-F04C-4B1D-99DE-9C220C044356}" type="slidenum">
              <a:rPr lang="en-US" smtClean="0"/>
              <a:pPr algn="r"/>
              <a:t>15</a:t>
            </a:fld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D68CB1A-79B3-42AC-9F32-606243C83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143677"/>
              </p:ext>
            </p:extLst>
          </p:nvPr>
        </p:nvGraphicFramePr>
        <p:xfrm>
          <a:off x="6272714" y="1631393"/>
          <a:ext cx="5555492" cy="3626352"/>
        </p:xfrm>
        <a:graphic>
          <a:graphicData uri="http://schemas.openxmlformats.org/drawingml/2006/table">
            <a:tbl>
              <a:tblPr firstRow="1" firstCol="1" bandRow="1"/>
              <a:tblGrid>
                <a:gridCol w="2780760">
                  <a:extLst>
                    <a:ext uri="{9D8B030D-6E8A-4147-A177-3AD203B41FA5}">
                      <a16:colId xmlns:a16="http://schemas.microsoft.com/office/drawing/2014/main" val="680767342"/>
                    </a:ext>
                  </a:extLst>
                </a:gridCol>
                <a:gridCol w="2774732">
                  <a:extLst>
                    <a:ext uri="{9D8B030D-6E8A-4147-A177-3AD203B41FA5}">
                      <a16:colId xmlns:a16="http://schemas.microsoft.com/office/drawing/2014/main" val="713069724"/>
                    </a:ext>
                  </a:extLst>
                </a:gridCol>
              </a:tblGrid>
              <a:tr h="1812361"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800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Szál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hu-HU" sz="2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   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Szál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018532"/>
                  </a:ext>
                </a:extLst>
              </a:tr>
              <a:tr h="181399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hu-HU" sz="2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   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Szál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hu-HU" sz="28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     S</a:t>
                      </a:r>
                      <a:r>
                        <a:rPr lang="en-US" sz="2800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zál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47073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7276959-71D5-48ED-BB56-56202217D7C6}"/>
              </a:ext>
            </a:extLst>
          </p:cNvPr>
          <p:cNvSpPr txBox="1"/>
          <p:nvPr/>
        </p:nvSpPr>
        <p:spPr>
          <a:xfrm>
            <a:off x="1313630" y="5521793"/>
            <a:ext cx="360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i="1" dirty="0"/>
              <a:t>4 szál esetén 3 szinkronizációs vonal</a:t>
            </a:r>
            <a:endParaRPr lang="en-US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1BA896-3CA8-4F0A-80B4-AB30396F701E}"/>
              </a:ext>
            </a:extLst>
          </p:cNvPr>
          <p:cNvSpPr txBox="1"/>
          <p:nvPr/>
        </p:nvSpPr>
        <p:spPr>
          <a:xfrm>
            <a:off x="7139243" y="5521793"/>
            <a:ext cx="360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4 szál esetén 6 szinkronizációs vonal</a:t>
            </a:r>
          </a:p>
          <a:p>
            <a:pPr algn="ctr"/>
            <a:r>
              <a:rPr lang="hu-HU" i="1" dirty="0"/>
              <a:t>átlós lépések engedélyezése miatt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239133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116 L 0.49492 -0.001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714DD475-979D-44B8-A062-79AA22BD9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336862"/>
              </p:ext>
            </p:extLst>
          </p:nvPr>
        </p:nvGraphicFramePr>
        <p:xfrm>
          <a:off x="1574800" y="1376218"/>
          <a:ext cx="9504220" cy="466436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76055">
                  <a:extLst>
                    <a:ext uri="{9D8B030D-6E8A-4147-A177-3AD203B41FA5}">
                      <a16:colId xmlns:a16="http://schemas.microsoft.com/office/drawing/2014/main" val="3912879589"/>
                    </a:ext>
                  </a:extLst>
                </a:gridCol>
                <a:gridCol w="2376055">
                  <a:extLst>
                    <a:ext uri="{9D8B030D-6E8A-4147-A177-3AD203B41FA5}">
                      <a16:colId xmlns:a16="http://schemas.microsoft.com/office/drawing/2014/main" val="1837586154"/>
                    </a:ext>
                  </a:extLst>
                </a:gridCol>
                <a:gridCol w="2376055">
                  <a:extLst>
                    <a:ext uri="{9D8B030D-6E8A-4147-A177-3AD203B41FA5}">
                      <a16:colId xmlns:a16="http://schemas.microsoft.com/office/drawing/2014/main" val="263730774"/>
                    </a:ext>
                  </a:extLst>
                </a:gridCol>
                <a:gridCol w="2376055">
                  <a:extLst>
                    <a:ext uri="{9D8B030D-6E8A-4147-A177-3AD203B41FA5}">
                      <a16:colId xmlns:a16="http://schemas.microsoft.com/office/drawing/2014/main" val="2313538988"/>
                    </a:ext>
                  </a:extLst>
                </a:gridCol>
              </a:tblGrid>
              <a:tr h="11660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219413"/>
                  </a:ext>
                </a:extLst>
              </a:tr>
              <a:tr h="11660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422875"/>
                  </a:ext>
                </a:extLst>
              </a:tr>
              <a:tr h="11660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998200"/>
                  </a:ext>
                </a:extLst>
              </a:tr>
              <a:tr h="11660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486341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2EFEF5D-F04C-4B1D-99DE-9C220C044356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8" name="Graphic 7" descr="Shark">
            <a:extLst>
              <a:ext uri="{FF2B5EF4-FFF2-40B4-BE49-F238E27FC236}">
                <a16:creationId xmlns:a16="http://schemas.microsoft.com/office/drawing/2014/main" id="{00DDC45C-95D5-482A-A76F-10410FC70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7278" y="3969958"/>
            <a:ext cx="914400" cy="914400"/>
          </a:xfrm>
          <a:prstGeom prst="rect">
            <a:avLst/>
          </a:prstGeom>
        </p:spPr>
      </p:pic>
      <p:pic>
        <p:nvPicPr>
          <p:cNvPr id="10" name="Graphic 9" descr="Fish">
            <a:extLst>
              <a:ext uri="{FF2B5EF4-FFF2-40B4-BE49-F238E27FC236}">
                <a16:creationId xmlns:a16="http://schemas.microsoft.com/office/drawing/2014/main" id="{29D73993-0270-4D3E-8F1F-152F905DC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8730" y="1294827"/>
            <a:ext cx="914400" cy="9144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3732E43-D6A1-4CF7-9A2A-1FBDF5D5714E}"/>
              </a:ext>
            </a:extLst>
          </p:cNvPr>
          <p:cNvSpPr txBox="1">
            <a:spLocks/>
          </p:cNvSpPr>
          <p:nvPr/>
        </p:nvSpPr>
        <p:spPr>
          <a:xfrm>
            <a:off x="7860144" y="610950"/>
            <a:ext cx="4331855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hu-HU" sz="3600" dirty="0"/>
              <a:t>A szikronizáció oka</a:t>
            </a:r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F5B429-55E4-4510-8978-3EE8072BFD4F}"/>
              </a:ext>
            </a:extLst>
          </p:cNvPr>
          <p:cNvSpPr txBox="1"/>
          <p:nvPr/>
        </p:nvSpPr>
        <p:spPr>
          <a:xfrm rot="16200000">
            <a:off x="2852987" y="2862653"/>
            <a:ext cx="21133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b="1" dirty="0">
                <a:solidFill>
                  <a:schemeClr val="bg1">
                    <a:lumMod val="50000"/>
                  </a:schemeClr>
                </a:solidFill>
              </a:rPr>
              <a:t>1 szál</a:t>
            </a:r>
            <a:endParaRPr lang="en-US" sz="6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562BAC-D16F-423B-8D86-C1E02C367BAB}"/>
              </a:ext>
            </a:extLst>
          </p:cNvPr>
          <p:cNvSpPr txBox="1"/>
          <p:nvPr/>
        </p:nvSpPr>
        <p:spPr>
          <a:xfrm rot="16200000">
            <a:off x="7598691" y="2862653"/>
            <a:ext cx="21133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b="1" dirty="0">
                <a:solidFill>
                  <a:schemeClr val="bg1">
                    <a:lumMod val="50000"/>
                  </a:schemeClr>
                </a:solidFill>
              </a:rPr>
              <a:t>2 szál</a:t>
            </a:r>
            <a:endParaRPr lang="en-US" sz="6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Graphic 18" descr="Line arrow Straight">
            <a:extLst>
              <a:ext uri="{FF2B5EF4-FFF2-40B4-BE49-F238E27FC236}">
                <a16:creationId xmlns:a16="http://schemas.microsoft.com/office/drawing/2014/main" id="{C0F4A76F-C78B-4C8B-8A25-085EBB585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879082" y="1499851"/>
            <a:ext cx="914400" cy="914400"/>
          </a:xfrm>
          <a:prstGeom prst="rect">
            <a:avLst/>
          </a:prstGeom>
        </p:spPr>
      </p:pic>
      <p:pic>
        <p:nvPicPr>
          <p:cNvPr id="20" name="Graphic 19" descr="Fish">
            <a:extLst>
              <a:ext uri="{FF2B5EF4-FFF2-40B4-BE49-F238E27FC236}">
                <a16:creationId xmlns:a16="http://schemas.microsoft.com/office/drawing/2014/main" id="{5C7ACBC1-510E-4FB6-BB64-D56E51871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66590" y="3969958"/>
            <a:ext cx="914400" cy="914400"/>
          </a:xfrm>
          <a:prstGeom prst="rect">
            <a:avLst/>
          </a:prstGeom>
        </p:spPr>
      </p:pic>
      <p:pic>
        <p:nvPicPr>
          <p:cNvPr id="21" name="Graphic 20" descr="Line arrow Straight">
            <a:extLst>
              <a:ext uri="{FF2B5EF4-FFF2-40B4-BE49-F238E27FC236}">
                <a16:creationId xmlns:a16="http://schemas.microsoft.com/office/drawing/2014/main" id="{52C8681C-C5A0-4B08-9B2B-C33826B47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79082" y="3969958"/>
            <a:ext cx="914400" cy="914400"/>
          </a:xfrm>
          <a:prstGeom prst="rect">
            <a:avLst/>
          </a:prstGeom>
        </p:spPr>
      </p:pic>
      <p:pic>
        <p:nvPicPr>
          <p:cNvPr id="15" name="Graphic 14" descr="Shark">
            <a:extLst>
              <a:ext uri="{FF2B5EF4-FFF2-40B4-BE49-F238E27FC236}">
                <a16:creationId xmlns:a16="http://schemas.microsoft.com/office/drawing/2014/main" id="{1439EC74-177C-4369-84C0-2AD78CEF7B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10912" y="1815291"/>
            <a:ext cx="914400" cy="914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1B6EE0-1B2D-47E3-B409-0921622FDF73}"/>
              </a:ext>
            </a:extLst>
          </p:cNvPr>
          <p:cNvCxnSpPr/>
          <p:nvPr/>
        </p:nvCxnSpPr>
        <p:spPr>
          <a:xfrm flipV="1">
            <a:off x="4603353" y="1499851"/>
            <a:ext cx="1177637" cy="85668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06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2EFEF5D-F04C-4B1D-99DE-9C220C044356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3732E43-D6A1-4CF7-9A2A-1FBDF5D5714E}"/>
              </a:ext>
            </a:extLst>
          </p:cNvPr>
          <p:cNvSpPr txBox="1">
            <a:spLocks/>
          </p:cNvSpPr>
          <p:nvPr/>
        </p:nvSpPr>
        <p:spPr>
          <a:xfrm>
            <a:off x="4955242" y="610950"/>
            <a:ext cx="7236758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hu-HU" sz="3600" dirty="0"/>
              <a:t>Szinkronizáció költsége ~ becslés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AF4A24-C7E2-467C-93B6-757FB1A012EC}"/>
                  </a:ext>
                </a:extLst>
              </p:cNvPr>
              <p:cNvSpPr/>
              <p:nvPr/>
            </p:nvSpPr>
            <p:spPr>
              <a:xfrm>
                <a:off x="4521201" y="3609276"/>
                <a:ext cx="2490985" cy="660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hu-HU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hu-HU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hu-HU" sz="2000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hu-HU" sz="2000" i="1" dirty="0"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𝑠𝑧</m:t>
                                </m:r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+2∗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hu-HU" sz="2000" dirty="0"/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hu-HU" sz="2000" dirty="0"/>
                                  <m:t> = </m:t>
                                </m:r>
                                <m:d>
                                  <m:dPr>
                                    <m:endChr m:val="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𝑠𝑧</m:t>
                                    </m:r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)∗2+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AF4A24-C7E2-467C-93B6-757FB1A01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201" y="3609276"/>
                <a:ext cx="2490985" cy="660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638DDB5-4E62-40DB-84FF-04B3C602D3E1}"/>
              </a:ext>
            </a:extLst>
          </p:cNvPr>
          <p:cNvSpPr txBox="1"/>
          <p:nvPr/>
        </p:nvSpPr>
        <p:spPr>
          <a:xfrm>
            <a:off x="838199" y="2766910"/>
            <a:ext cx="5763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/>
              <a:t>A szinkronizáció miatt többlet műveleteinek becslése,</a:t>
            </a:r>
            <a:endParaRPr lang="en-US" sz="2000" dirty="0"/>
          </a:p>
          <a:p>
            <a:r>
              <a:rPr lang="hu-HU" sz="2000" dirty="0"/>
              <a:t>objektumokra értve: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1A9D6F-DEFA-4328-BBE9-BAD485877A02}"/>
              </a:ext>
            </a:extLst>
          </p:cNvPr>
          <p:cNvSpPr txBox="1"/>
          <p:nvPr/>
        </p:nvSpPr>
        <p:spPr>
          <a:xfrm>
            <a:off x="7012186" y="3733191"/>
            <a:ext cx="1674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i="1" dirty="0"/>
              <a:t>(ciklusonként)</a:t>
            </a:r>
            <a:endParaRPr lang="en-US" sz="20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5C0BBC-B3F5-41EE-A666-96482899C358}"/>
              </a:ext>
            </a:extLst>
          </p:cNvPr>
          <p:cNvSpPr txBox="1"/>
          <p:nvPr/>
        </p:nvSpPr>
        <p:spPr>
          <a:xfrm>
            <a:off x="9072282" y="5310825"/>
            <a:ext cx="3114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i="1" dirty="0"/>
              <a:t>n – az eredeti mátrix mérete</a:t>
            </a:r>
          </a:p>
          <a:p>
            <a:r>
              <a:rPr lang="hu-HU" sz="2000" i="1" dirty="0"/>
              <a:t>sz - szálszám</a:t>
            </a:r>
            <a:endParaRPr lang="en-US" sz="20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2186E6-504B-490D-8DE9-6D3DA769D8F9}"/>
              </a:ext>
            </a:extLst>
          </p:cNvPr>
          <p:cNvSpPr txBox="1"/>
          <p:nvPr/>
        </p:nvSpPr>
        <p:spPr>
          <a:xfrm>
            <a:off x="841219" y="1947566"/>
            <a:ext cx="11109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Alkalmazott módszer: </a:t>
            </a:r>
            <a:r>
              <a:rPr lang="hu-HU" sz="2000" dirty="0"/>
              <a:t>a szálak páronként szinkronizálnak</a:t>
            </a:r>
            <a:r>
              <a:rPr lang="hu-HU" sz="2000" i="1" dirty="0"/>
              <a:t>, mikor egyik kész van, megnézi, hogy a mellette levő kész van-e, ha igen szinkronizálnak, ha nem megvárja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0CBB17-0641-49ED-9BDB-87B11701AD76}"/>
              </a:ext>
            </a:extLst>
          </p:cNvPr>
          <p:cNvSpPr txBox="1"/>
          <p:nvPr/>
        </p:nvSpPr>
        <p:spPr>
          <a:xfrm>
            <a:off x="838200" y="466984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/>
              <a:t>Összesen: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60591B-F8C7-4689-A787-62C91686199D}"/>
                  </a:ext>
                </a:extLst>
              </p:cNvPr>
              <p:cNvSpPr/>
              <p:nvPr/>
            </p:nvSpPr>
            <p:spPr>
              <a:xfrm>
                <a:off x="2263893" y="4673096"/>
                <a:ext cx="5763309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hu-HU" dirty="0"/>
                  <a:t>Ö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US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𝑠𝑧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)∗2+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hu-HU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𝑠𝑧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−2)+(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𝑠𝑧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+2∗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u-HU" dirty="0"/>
                  <a:t>)*2</a:t>
                </a:r>
                <a:endParaRPr lang="en-US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60591B-F8C7-4689-A787-62C9168619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893" y="4673096"/>
                <a:ext cx="5763309" cy="404983"/>
              </a:xfrm>
              <a:prstGeom prst="rect">
                <a:avLst/>
              </a:prstGeom>
              <a:blipFill>
                <a:blip r:embed="rId3"/>
                <a:stretch>
                  <a:fillRect l="-846" t="-104545" b="-16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F087650-98EA-4C6E-A33F-3D3CF9F2EF43}"/>
              </a:ext>
            </a:extLst>
          </p:cNvPr>
          <p:cNvSpPr txBox="1"/>
          <p:nvPr/>
        </p:nvSpPr>
        <p:spPr>
          <a:xfrm>
            <a:off x="841219" y="5209030"/>
            <a:ext cx="2090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/>
              <a:t>Ebben az esetben: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FF797B-C2A9-477B-921D-FDD52BB2A680}"/>
              </a:ext>
            </a:extLst>
          </p:cNvPr>
          <p:cNvSpPr/>
          <p:nvPr/>
        </p:nvSpPr>
        <p:spPr>
          <a:xfrm>
            <a:off x="2885038" y="5222166"/>
            <a:ext cx="57633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 Unicode MS"/>
              </a:rPr>
              <a:t>(4*100 + 200)*2 + ((4*100)*2+100*2)*2</a:t>
            </a:r>
            <a:r>
              <a:rPr lang="hu-HU" altLang="en-US" sz="1600" dirty="0">
                <a:latin typeface="Arial Unicode MS"/>
              </a:rPr>
              <a:t> = 3200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75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3D18A29-52F8-4900-9DB3-C259F75751D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745" y="-90057"/>
            <a:ext cx="9903196" cy="7112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31199A5-5E79-430F-9FAB-096DABBA6E7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0" y="2536023"/>
            <a:ext cx="2315054" cy="17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2EFEF5D-F04C-4B1D-99DE-9C220C044356}" type="slidenum">
              <a:rPr lang="en-US" smtClean="0"/>
              <a:pPr algn="r"/>
              <a:t>19</a:t>
            </a:fld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122CAF-6A03-4278-97F3-6CDE2FF3C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3703535"/>
              </p:ext>
            </p:extLst>
          </p:nvPr>
        </p:nvGraphicFramePr>
        <p:xfrm>
          <a:off x="1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0658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06C4BA4-78D5-4FA4-B392-352785258907}"/>
              </a:ext>
            </a:extLst>
          </p:cNvPr>
          <p:cNvGrpSpPr/>
          <p:nvPr/>
        </p:nvGrpSpPr>
        <p:grpSpPr>
          <a:xfrm>
            <a:off x="-665562" y="-147782"/>
            <a:ext cx="14394260" cy="7855460"/>
            <a:chOff x="-665562" y="-147782"/>
            <a:chExt cx="14394260" cy="785546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258B323-348C-4C50-97ED-9AF8E6295BE1}"/>
                </a:ext>
              </a:extLst>
            </p:cNvPr>
            <p:cNvGrpSpPr/>
            <p:nvPr/>
          </p:nvGrpSpPr>
          <p:grpSpPr>
            <a:xfrm>
              <a:off x="-665562" y="-147782"/>
              <a:ext cx="14394260" cy="7855460"/>
              <a:chOff x="-665562" y="-147782"/>
              <a:chExt cx="14394260" cy="7855460"/>
            </a:xfrm>
          </p:grpSpPr>
          <p:pic>
            <p:nvPicPr>
              <p:cNvPr id="11" name="Graphic 10" descr="Wave">
                <a:extLst>
                  <a:ext uri="{FF2B5EF4-FFF2-40B4-BE49-F238E27FC236}">
                    <a16:creationId xmlns:a16="http://schemas.microsoft.com/office/drawing/2014/main" id="{A0AFDCC5-87AA-4380-84AA-B9BB6878DA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t="72781" b="13895"/>
              <a:stretch/>
            </p:blipFill>
            <p:spPr>
              <a:xfrm>
                <a:off x="5873238" y="5569527"/>
                <a:ext cx="7855460" cy="1046676"/>
              </a:xfrm>
              <a:prstGeom prst="rect">
                <a:avLst/>
              </a:prstGeom>
            </p:spPr>
          </p:pic>
          <p:pic>
            <p:nvPicPr>
              <p:cNvPr id="12" name="Graphic 11" descr="Wave">
                <a:extLst>
                  <a:ext uri="{FF2B5EF4-FFF2-40B4-BE49-F238E27FC236}">
                    <a16:creationId xmlns:a16="http://schemas.microsoft.com/office/drawing/2014/main" id="{99EE8989-E8CB-446C-ACF4-5BACBE536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665562" y="-147782"/>
                <a:ext cx="7855460" cy="7855460"/>
              </a:xfrm>
              <a:prstGeom prst="rect">
                <a:avLst/>
              </a:prstGeom>
            </p:spPr>
          </p:pic>
        </p:grpSp>
        <p:pic>
          <p:nvPicPr>
            <p:cNvPr id="14" name="Graphic 13" descr="Wave">
              <a:extLst>
                <a:ext uri="{FF2B5EF4-FFF2-40B4-BE49-F238E27FC236}">
                  <a16:creationId xmlns:a16="http://schemas.microsoft.com/office/drawing/2014/main" id="{B3DB717E-2970-438B-AC04-B7DB3D973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72781" b="13895"/>
            <a:stretch/>
          </p:blipFill>
          <p:spPr>
            <a:xfrm>
              <a:off x="5873238" y="4581820"/>
              <a:ext cx="7855460" cy="1046676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2EFEF5D-F04C-4B1D-99DE-9C220C044356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8" name="Graphic 7" descr="Shark">
            <a:extLst>
              <a:ext uri="{FF2B5EF4-FFF2-40B4-BE49-F238E27FC236}">
                <a16:creationId xmlns:a16="http://schemas.microsoft.com/office/drawing/2014/main" id="{5DC5E419-8A0E-4A3B-900D-90F58FEAC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3368" y="3093108"/>
            <a:ext cx="2977423" cy="2977423"/>
          </a:xfrm>
          <a:prstGeom prst="rect">
            <a:avLst/>
          </a:prstGeom>
        </p:spPr>
      </p:pic>
      <p:pic>
        <p:nvPicPr>
          <p:cNvPr id="10" name="Graphic 9" descr="Fish">
            <a:extLst>
              <a:ext uri="{FF2B5EF4-FFF2-40B4-BE49-F238E27FC236}">
                <a16:creationId xmlns:a16="http://schemas.microsoft.com/office/drawing/2014/main" id="{735291C8-301C-4AEE-A6DA-1041862813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375" y="3098285"/>
            <a:ext cx="2789167" cy="278916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1116EE2-85B6-4C53-84C1-65657EFCE203}"/>
              </a:ext>
            </a:extLst>
          </p:cNvPr>
          <p:cNvSpPr txBox="1">
            <a:spLocks/>
          </p:cNvSpPr>
          <p:nvPr/>
        </p:nvSpPr>
        <p:spPr>
          <a:xfrm>
            <a:off x="5569526" y="670243"/>
            <a:ext cx="6126021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hu-HU" dirty="0"/>
              <a:t>Probléma rövid bemutatása</a:t>
            </a:r>
            <a:endParaRPr lang="en-US" dirty="0"/>
          </a:p>
        </p:txBody>
      </p:sp>
      <p:pic>
        <p:nvPicPr>
          <p:cNvPr id="16" name="Graphic 15" descr="Fish">
            <a:extLst>
              <a:ext uri="{FF2B5EF4-FFF2-40B4-BE49-F238E27FC236}">
                <a16:creationId xmlns:a16="http://schemas.microsoft.com/office/drawing/2014/main" id="{0187D042-BA7F-4F2E-BBAF-4E9F7B2117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643" y="4846724"/>
            <a:ext cx="921113" cy="921113"/>
          </a:xfrm>
          <a:prstGeom prst="rect">
            <a:avLst/>
          </a:prstGeom>
        </p:spPr>
      </p:pic>
      <p:pic>
        <p:nvPicPr>
          <p:cNvPr id="18" name="Graphic 17" descr="Fish">
            <a:extLst>
              <a:ext uri="{FF2B5EF4-FFF2-40B4-BE49-F238E27FC236}">
                <a16:creationId xmlns:a16="http://schemas.microsoft.com/office/drawing/2014/main" id="{DB4CC2BB-C6F4-49A6-9D9E-BB2078C161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0296" y="5426896"/>
            <a:ext cx="921113" cy="921113"/>
          </a:xfrm>
          <a:prstGeom prst="rect">
            <a:avLst/>
          </a:prstGeom>
        </p:spPr>
      </p:pic>
      <p:pic>
        <p:nvPicPr>
          <p:cNvPr id="20" name="Graphic 19" descr="Shark">
            <a:extLst>
              <a:ext uri="{FF2B5EF4-FFF2-40B4-BE49-F238E27FC236}">
                <a16:creationId xmlns:a16="http://schemas.microsoft.com/office/drawing/2014/main" id="{9ABD1342-5EA1-4ECD-8AD1-B8BE4DA371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4563" y="4363044"/>
            <a:ext cx="1412548" cy="1412548"/>
          </a:xfrm>
          <a:prstGeom prst="rect">
            <a:avLst/>
          </a:prstGeom>
        </p:spPr>
      </p:pic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B565C599-B764-41EA-9954-C08D39A0A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261731"/>
              </p:ext>
            </p:extLst>
          </p:nvPr>
        </p:nvGraphicFramePr>
        <p:xfrm>
          <a:off x="1505488" y="1706087"/>
          <a:ext cx="8128000" cy="3708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3498247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9924402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946715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620403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4295980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8971052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159480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3979376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1507197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2369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192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83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2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140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070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005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222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81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549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138565"/>
                  </a:ext>
                </a:extLst>
              </a:tr>
            </a:tbl>
          </a:graphicData>
        </a:graphic>
      </p:graphicFrame>
      <p:pic>
        <p:nvPicPr>
          <p:cNvPr id="17" name="Graphic 16" descr="Fish">
            <a:extLst>
              <a:ext uri="{FF2B5EF4-FFF2-40B4-BE49-F238E27FC236}">
                <a16:creationId xmlns:a16="http://schemas.microsoft.com/office/drawing/2014/main" id="{B3AF497D-5829-4B3C-8B59-DD2776FD55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9460" y="5045214"/>
            <a:ext cx="921113" cy="921113"/>
          </a:xfrm>
          <a:prstGeom prst="rect">
            <a:avLst/>
          </a:prstGeom>
        </p:spPr>
      </p:pic>
      <p:graphicFrame>
        <p:nvGraphicFramePr>
          <p:cNvPr id="23" name="Table 21">
            <a:extLst>
              <a:ext uri="{FF2B5EF4-FFF2-40B4-BE49-F238E27FC236}">
                <a16:creationId xmlns:a16="http://schemas.microsoft.com/office/drawing/2014/main" id="{92294561-4103-46D7-9FEF-678650716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107241"/>
              </p:ext>
            </p:extLst>
          </p:nvPr>
        </p:nvGraphicFramePr>
        <p:xfrm>
          <a:off x="1515414" y="1714031"/>
          <a:ext cx="8128000" cy="3708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3498247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9924402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946715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620403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4295980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8971052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159480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3979376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1507197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2369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192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83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2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140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070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005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222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81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549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138565"/>
                  </a:ext>
                </a:extLst>
              </a:tr>
            </a:tbl>
          </a:graphicData>
        </a:graphic>
      </p:graphicFrame>
      <p:graphicFrame>
        <p:nvGraphicFramePr>
          <p:cNvPr id="24" name="Table 21">
            <a:extLst>
              <a:ext uri="{FF2B5EF4-FFF2-40B4-BE49-F238E27FC236}">
                <a16:creationId xmlns:a16="http://schemas.microsoft.com/office/drawing/2014/main" id="{E6AEC658-802B-4D16-933B-BE6677862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631"/>
              </p:ext>
            </p:extLst>
          </p:nvPr>
        </p:nvGraphicFramePr>
        <p:xfrm>
          <a:off x="1515414" y="1706086"/>
          <a:ext cx="8128000" cy="3708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3498247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9924402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946715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620403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4295980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8971052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159480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3979376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1507197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2369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192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83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2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140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070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005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222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81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549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138565"/>
                  </a:ext>
                </a:extLst>
              </a:tr>
            </a:tbl>
          </a:graphicData>
        </a:graphic>
      </p:graphicFrame>
      <p:pic>
        <p:nvPicPr>
          <p:cNvPr id="19" name="Graphic 18" descr="Shark">
            <a:extLst>
              <a:ext uri="{FF2B5EF4-FFF2-40B4-BE49-F238E27FC236}">
                <a16:creationId xmlns:a16="http://schemas.microsoft.com/office/drawing/2014/main" id="{82058A60-9489-471F-8008-87B65507FC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0883" y="5061563"/>
            <a:ext cx="1412548" cy="141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1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0.21211 0.1657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9" y="828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-0.44205 0.1439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09" y="719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0.08308 -0.3625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22222E-6 L -0.19792 -0.29884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-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2EFEF5D-F04C-4B1D-99DE-9C220C044356}" type="slidenum">
              <a:rPr lang="en-US" smtClean="0"/>
              <a:pPr algn="r"/>
              <a:t>20</a:t>
            </a:fld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A700AEA-B1AB-4E46-8ECE-18B2D3C9E3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3113082"/>
              </p:ext>
            </p:extLst>
          </p:nvPr>
        </p:nvGraphicFramePr>
        <p:xfrm>
          <a:off x="1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924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2EFEF5D-F04C-4B1D-99DE-9C220C044356}" type="slidenum">
              <a:rPr lang="en-US" smtClean="0"/>
              <a:pPr algn="r"/>
              <a:t>21</a:t>
            </a:fld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6BD4ADD-3C9D-41A6-9845-2BCD96530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885562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743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2EFEF5D-F04C-4B1D-99DE-9C220C044356}" type="slidenum">
              <a:rPr lang="en-US" smtClean="0"/>
              <a:pPr algn="r"/>
              <a:t>22</a:t>
            </a:fld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6BD4ADD-3C9D-41A6-9845-2BCD96530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722783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69DAAF8-FDD9-492C-A705-83C369D1407C}"/>
              </a:ext>
            </a:extLst>
          </p:cNvPr>
          <p:cNvSpPr txBox="1"/>
          <p:nvPr/>
        </p:nvSpPr>
        <p:spPr>
          <a:xfrm>
            <a:off x="143138" y="2909692"/>
            <a:ext cx="1390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E7E6E6"/>
                </a:solidFill>
              </a:rPr>
              <a:t>Átlag: </a:t>
            </a:r>
          </a:p>
          <a:p>
            <a:r>
              <a:rPr lang="hu-HU" sz="2400" b="1" dirty="0">
                <a:solidFill>
                  <a:srgbClr val="E7E6E6"/>
                </a:solidFill>
              </a:rPr>
              <a:t>11,0395 s</a:t>
            </a:r>
            <a:endParaRPr lang="en-US" sz="2400" b="1" dirty="0">
              <a:solidFill>
                <a:srgbClr val="E7E6E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AC8787-B9B6-49FF-A0ED-44E5927CF1BD}"/>
              </a:ext>
            </a:extLst>
          </p:cNvPr>
          <p:cNvSpPr/>
          <p:nvPr/>
        </p:nvSpPr>
        <p:spPr>
          <a:xfrm>
            <a:off x="186691" y="5569527"/>
            <a:ext cx="11913869" cy="1000818"/>
          </a:xfrm>
          <a:prstGeom prst="rect">
            <a:avLst/>
          </a:prstGeom>
          <a:solidFill>
            <a:srgbClr val="40404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6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2EFEF5D-F04C-4B1D-99DE-9C220C044356}" type="slidenum">
              <a:rPr lang="en-US" smtClean="0"/>
              <a:pPr algn="r"/>
              <a:t>23</a:t>
            </a:fld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6BD4ADD-3C9D-41A6-9845-2BCD96530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94254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69DAAF8-FDD9-492C-A705-83C369D1407C}"/>
              </a:ext>
            </a:extLst>
          </p:cNvPr>
          <p:cNvSpPr txBox="1"/>
          <p:nvPr/>
        </p:nvSpPr>
        <p:spPr>
          <a:xfrm>
            <a:off x="143138" y="2909692"/>
            <a:ext cx="1390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E7E6E6"/>
                </a:solidFill>
              </a:rPr>
              <a:t>Átlag: </a:t>
            </a:r>
          </a:p>
          <a:p>
            <a:r>
              <a:rPr lang="hu-HU" sz="2400" b="1" dirty="0">
                <a:solidFill>
                  <a:srgbClr val="E7E6E6"/>
                </a:solidFill>
              </a:rPr>
              <a:t>11,0395 s</a:t>
            </a:r>
            <a:endParaRPr lang="en-US" sz="2400" b="1" dirty="0">
              <a:solidFill>
                <a:srgbClr val="E7E6E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ECF93A-5B91-427C-A4B6-10F84E4B650C}"/>
              </a:ext>
            </a:extLst>
          </p:cNvPr>
          <p:cNvSpPr txBox="1"/>
          <p:nvPr/>
        </p:nvSpPr>
        <p:spPr>
          <a:xfrm>
            <a:off x="110836" y="1229094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92D050"/>
                </a:solidFill>
              </a:rPr>
              <a:t>Átlag: </a:t>
            </a:r>
          </a:p>
          <a:p>
            <a:r>
              <a:rPr lang="hu-HU" sz="2400" b="1" dirty="0">
                <a:solidFill>
                  <a:srgbClr val="92D050"/>
                </a:solidFill>
              </a:rPr>
              <a:t>20.9455 s</a:t>
            </a:r>
            <a:endParaRPr lang="en-US" sz="2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0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61911-0B1A-43B2-B06B-EC7DBB0D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Amd2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2EFEF5D-F04C-4B1D-99DE-9C220C044356}" type="slidenum">
              <a:rPr lang="en-US" smtClean="0"/>
              <a:pPr algn="r"/>
              <a:t>24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1DECB73-3A10-45F8-9B5C-EB62DF5EB6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4446013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201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61911-0B1A-43B2-B06B-EC7DBB0D0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27" y="1737786"/>
            <a:ext cx="11085945" cy="556101"/>
          </a:xfrm>
        </p:spPr>
        <p:txBody>
          <a:bodyPr>
            <a:noAutofit/>
          </a:bodyPr>
          <a:lstStyle/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1 - </a:t>
            </a:r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https://www.cpubenchmark.net/compare/Intel-i7-4510U-vs-AMD-Ryzen-3-3200U/2248vs3431</a:t>
            </a:r>
            <a:b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2EFEF5D-F04C-4B1D-99DE-9C220C044356}" type="slidenum">
              <a:rPr lang="en-US" smtClean="0"/>
              <a:pPr algn="r"/>
              <a:t>25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E0A6CF-E172-41FA-92CB-772BE53EF2DD}"/>
              </a:ext>
            </a:extLst>
          </p:cNvPr>
          <p:cNvSpPr txBox="1">
            <a:spLocks/>
          </p:cNvSpPr>
          <p:nvPr/>
        </p:nvSpPr>
        <p:spPr>
          <a:xfrm>
            <a:off x="6096000" y="610950"/>
            <a:ext cx="60960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hu-HU" dirty="0"/>
              <a:t>Források - Irodalomjegyzék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227EFC-03AB-4451-A909-D30A86BFFDAF}"/>
              </a:ext>
            </a:extLst>
          </p:cNvPr>
          <p:cNvSpPr txBox="1">
            <a:spLocks/>
          </p:cNvSpPr>
          <p:nvPr/>
        </p:nvSpPr>
        <p:spPr>
          <a:xfrm>
            <a:off x="553027" y="2499786"/>
            <a:ext cx="60960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hu-HU" dirty="0"/>
              <a:t>Dokumentáció irodalomjegyzéke: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183A8E-A87B-4C2A-8925-808BBBB0E987}"/>
              </a:ext>
            </a:extLst>
          </p:cNvPr>
          <p:cNvSpPr txBox="1">
            <a:spLocks/>
          </p:cNvSpPr>
          <p:nvPr/>
        </p:nvSpPr>
        <p:spPr>
          <a:xfrm>
            <a:off x="553026" y="3396533"/>
            <a:ext cx="11085945" cy="1167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1500" dirty="0"/>
              <a:t>[1] </a:t>
            </a:r>
            <a:r>
              <a:rPr lang="en-US" sz="1500" dirty="0" err="1"/>
              <a:t>Environment.ProcessorCount</a:t>
            </a:r>
            <a:r>
              <a:rPr lang="en-US" sz="1500" dirty="0"/>
              <a:t> Property [Online]. Available: </a:t>
            </a:r>
            <a:r>
              <a:rPr lang="en-US" sz="1500" u="sng" dirty="0">
                <a:hlinkClick r:id="rId3"/>
              </a:rPr>
              <a:t>https://docs.microsoft.com/en-us/dotnet/api/system.environment.processorcount?redirectedfrom=MSDN&amp;view=netcore-3.1#System_Environment_ProcessorCount</a:t>
            </a:r>
            <a:r>
              <a:rPr lang="en-US" sz="1500" dirty="0"/>
              <a:t> [</a:t>
            </a:r>
            <a:r>
              <a:rPr lang="en-US" sz="1500" dirty="0" err="1"/>
              <a:t>Hozzáférés</a:t>
            </a:r>
            <a:r>
              <a:rPr lang="en-US" sz="1500" dirty="0"/>
              <a:t> </a:t>
            </a:r>
            <a:r>
              <a:rPr lang="en-US" sz="1500" dirty="0" err="1"/>
              <a:t>dátuma</a:t>
            </a:r>
            <a:r>
              <a:rPr lang="en-US" sz="1500" dirty="0"/>
              <a:t>: 29 09 2020]</a:t>
            </a:r>
            <a:endParaRPr lang="hu-HU" sz="1500" dirty="0"/>
          </a:p>
          <a:p>
            <a:endParaRPr lang="en-US" sz="1500" dirty="0"/>
          </a:p>
          <a:p>
            <a:r>
              <a:rPr lang="en-US" sz="1500" dirty="0"/>
              <a:t>[2] TÖBBSZÁLÚ/TÖBBMAGOS PROCESSZORARCHITEKTÚRÁK PROGRAMOZÁSA [Online] Available:  </a:t>
            </a:r>
            <a:r>
              <a:rPr lang="en-US" sz="1500" u="sng" dirty="0">
                <a:hlinkClick r:id="rId4"/>
              </a:rPr>
              <a:t>https://elearning.uni-obuda.hu/main/pluginfile.php/274151/mod_resource/content/1/0053_Tobbszalu_Tobbmagos_Processzorarchitekturak_Programozasa.pdf</a:t>
            </a:r>
            <a:r>
              <a:rPr lang="en-US" sz="1500" dirty="0"/>
              <a:t> [</a:t>
            </a:r>
            <a:r>
              <a:rPr lang="en-US" sz="1500" dirty="0" err="1"/>
              <a:t>Hozzáférés</a:t>
            </a:r>
            <a:r>
              <a:rPr lang="en-US" sz="1500" dirty="0"/>
              <a:t> </a:t>
            </a:r>
            <a:r>
              <a:rPr lang="en-US" sz="1500" dirty="0" err="1"/>
              <a:t>dátuma</a:t>
            </a:r>
            <a:r>
              <a:rPr lang="en-US" sz="1500" dirty="0"/>
              <a:t>: 29 09 2020]</a:t>
            </a:r>
            <a:endParaRPr lang="hu-HU" sz="1500" dirty="0"/>
          </a:p>
          <a:p>
            <a:endParaRPr lang="en-US" sz="1500" dirty="0"/>
          </a:p>
          <a:p>
            <a:r>
              <a:rPr lang="en-US" sz="1500" dirty="0"/>
              <a:t>[3] Nancy Ann Lynch: </a:t>
            </a:r>
            <a:r>
              <a:rPr lang="en-US" sz="1500" dirty="0" err="1"/>
              <a:t>Oszott</a:t>
            </a:r>
            <a:r>
              <a:rPr lang="en-US" sz="1500" dirty="0"/>
              <a:t> </a:t>
            </a:r>
            <a:r>
              <a:rPr lang="en-US" sz="1500" dirty="0" err="1"/>
              <a:t>algoritmusok</a:t>
            </a:r>
            <a:r>
              <a:rPr lang="en-US" sz="1500" dirty="0"/>
              <a:t>, ISBN: 963-9301-03-5 </a:t>
            </a:r>
            <a:r>
              <a:rPr lang="en-US" sz="1500" dirty="0" err="1"/>
              <a:t>Kiskapu</a:t>
            </a:r>
            <a:r>
              <a:rPr lang="en-US" sz="1500" dirty="0"/>
              <a:t> </a:t>
            </a:r>
            <a:r>
              <a:rPr lang="en-US" sz="1500" dirty="0" err="1"/>
              <a:t>kiadó</a:t>
            </a:r>
            <a:r>
              <a:rPr lang="en-US" sz="1500" dirty="0"/>
              <a:t>, 2020 </a:t>
            </a:r>
            <a:r>
              <a:rPr lang="en-US" sz="1500" dirty="0" err="1"/>
              <a:t>április</a:t>
            </a:r>
            <a:r>
              <a:rPr lang="en-US" sz="1500" dirty="0"/>
              <a:t> 18, 479. </a:t>
            </a:r>
            <a:r>
              <a:rPr lang="en-US" sz="1500" dirty="0" err="1"/>
              <a:t>Oldal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30738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407E-EE6B-E54E-B10B-509B2CB94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90173"/>
            <a:ext cx="10515600" cy="1122219"/>
          </a:xfrm>
        </p:spPr>
        <p:txBody>
          <a:bodyPr>
            <a:noAutofit/>
          </a:bodyPr>
          <a:lstStyle/>
          <a:p>
            <a:pPr algn="ctr"/>
            <a:r>
              <a:rPr lang="hu-HU" dirty="0"/>
              <a:t>Köszönöm megtisztelő figyelmüket!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D8BD0C-9220-4941-9592-0996782D0E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fld id="{A2EFEF5D-F04C-4B1D-99DE-9C220C04435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55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61911-0B1A-43B2-B06B-EC7DBB0D0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528" y="670243"/>
            <a:ext cx="8666020" cy="556101"/>
          </a:xfrm>
        </p:spPr>
        <p:txBody>
          <a:bodyPr>
            <a:normAutofit fontScale="90000"/>
          </a:bodyPr>
          <a:lstStyle/>
          <a:p>
            <a:r>
              <a:rPr lang="hu-HU" dirty="0"/>
              <a:t>Egyszálas program futtatási lehetőségei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2EFEF5D-F04C-4B1D-99DE-9C220C044356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4020D-F81E-42FC-8D6D-39AF9945E1FD}"/>
              </a:ext>
            </a:extLst>
          </p:cNvPr>
          <p:cNvSpPr txBox="1"/>
          <p:nvPr/>
        </p:nvSpPr>
        <p:spPr>
          <a:xfrm>
            <a:off x="5043055" y="1496675"/>
            <a:ext cx="6819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dirty="0" err="1"/>
              <a:t>Futtathatjuk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, hogy a </a:t>
            </a:r>
            <a:r>
              <a:rPr lang="en-US" dirty="0" err="1"/>
              <a:t>konzolra</a:t>
            </a:r>
            <a:r>
              <a:rPr lang="en-US" dirty="0"/>
              <a:t> </a:t>
            </a:r>
            <a:r>
              <a:rPr lang="en-US" dirty="0" err="1"/>
              <a:t>kirajzolja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aktuális</a:t>
            </a:r>
            <a:r>
              <a:rPr lang="en-US" dirty="0"/>
              <a:t> </a:t>
            </a:r>
            <a:r>
              <a:rPr lang="en-US" dirty="0" err="1"/>
              <a:t>futási</a:t>
            </a:r>
            <a:r>
              <a:rPr lang="en-US" dirty="0"/>
              <a:t> </a:t>
            </a:r>
            <a:r>
              <a:rPr lang="en-US" dirty="0" err="1"/>
              <a:t>állapotot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minden </a:t>
            </a:r>
            <a:r>
              <a:rPr lang="en-US" dirty="0" err="1"/>
              <a:t>egyes</a:t>
            </a:r>
            <a:r>
              <a:rPr lang="en-US" dirty="0"/>
              <a:t> </a:t>
            </a:r>
            <a:r>
              <a:rPr lang="en-US" dirty="0" err="1"/>
              <a:t>lény</a:t>
            </a:r>
            <a:r>
              <a:rPr lang="en-US" dirty="0"/>
              <a:t> </a:t>
            </a:r>
            <a:r>
              <a:rPr lang="en-US" dirty="0" err="1"/>
              <a:t>módosításánál</a:t>
            </a:r>
            <a:r>
              <a:rPr lang="en-US" dirty="0"/>
              <a:t> </a:t>
            </a:r>
            <a:r>
              <a:rPr lang="en-US" dirty="0" err="1"/>
              <a:t>frissül</a:t>
            </a:r>
            <a:r>
              <a:rPr lang="en-US" dirty="0"/>
              <a:t>, </a:t>
            </a:r>
            <a:r>
              <a:rPr lang="en-US" dirty="0" err="1"/>
              <a:t>azaz</a:t>
            </a:r>
            <a:r>
              <a:rPr lang="en-US" dirty="0"/>
              <a:t>, </a:t>
            </a:r>
            <a:r>
              <a:rPr lang="en-US" dirty="0" err="1"/>
              <a:t>nem</a:t>
            </a:r>
            <a:r>
              <a:rPr lang="en-US" dirty="0"/>
              <a:t> minden </a:t>
            </a:r>
            <a:r>
              <a:rPr lang="en-US" dirty="0" err="1"/>
              <a:t>ciklus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, </a:t>
            </a:r>
            <a:r>
              <a:rPr lang="en-US" dirty="0" err="1"/>
              <a:t>hanem</a:t>
            </a:r>
            <a:r>
              <a:rPr lang="en-US" dirty="0"/>
              <a:t> </a:t>
            </a:r>
            <a:r>
              <a:rPr lang="en-US" dirty="0" err="1"/>
              <a:t>mindn</a:t>
            </a:r>
            <a:r>
              <a:rPr lang="en-US" dirty="0"/>
              <a:t> </a:t>
            </a:r>
            <a:r>
              <a:rPr lang="en-US" dirty="0" err="1"/>
              <a:t>változás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 </a:t>
            </a:r>
            <a:r>
              <a:rPr lang="en-US" dirty="0" err="1"/>
              <a:t>rajzolja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állapotokat</a:t>
            </a:r>
            <a:r>
              <a:rPr lang="en-US" dirty="0"/>
              <a:t>.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nyilván</a:t>
            </a:r>
            <a:r>
              <a:rPr lang="en-US" dirty="0"/>
              <a:t> </a:t>
            </a:r>
            <a:r>
              <a:rPr lang="en-US" dirty="0" err="1"/>
              <a:t>sokkal</a:t>
            </a:r>
            <a:r>
              <a:rPr lang="en-US" dirty="0"/>
              <a:t> </a:t>
            </a:r>
            <a:r>
              <a:rPr lang="en-US" dirty="0" err="1"/>
              <a:t>lassabb</a:t>
            </a:r>
            <a:r>
              <a:rPr lang="en-US" dirty="0"/>
              <a:t>, de </a:t>
            </a:r>
            <a:r>
              <a:rPr lang="en-US" dirty="0" err="1"/>
              <a:t>látványosabb</a:t>
            </a:r>
            <a:r>
              <a:rPr lang="en-US" dirty="0"/>
              <a:t> </a:t>
            </a:r>
            <a:r>
              <a:rPr lang="en-US" dirty="0" err="1"/>
              <a:t>szimulációs</a:t>
            </a:r>
            <a:r>
              <a:rPr lang="en-US" dirty="0"/>
              <a:t> </a:t>
            </a:r>
            <a:r>
              <a:rPr lang="en-US" dirty="0" err="1"/>
              <a:t>módszer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2BD275-B3ED-44E1-9898-8726A2AE15FD}"/>
              </a:ext>
            </a:extLst>
          </p:cNvPr>
          <p:cNvSpPr txBox="1"/>
          <p:nvPr/>
        </p:nvSpPr>
        <p:spPr>
          <a:xfrm>
            <a:off x="5043055" y="2967335"/>
            <a:ext cx="6819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dirty="0" err="1"/>
              <a:t>Futtathatjuk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, hogy a </a:t>
            </a:r>
            <a:r>
              <a:rPr lang="en-US" dirty="0" err="1"/>
              <a:t>képernyőre</a:t>
            </a:r>
            <a:r>
              <a:rPr lang="en-US" dirty="0"/>
              <a:t>, a </a:t>
            </a:r>
            <a:r>
              <a:rPr lang="en-US" dirty="0" err="1"/>
              <a:t>konzolra</a:t>
            </a:r>
            <a:r>
              <a:rPr lang="en-US" dirty="0"/>
              <a:t> </a:t>
            </a:r>
            <a:r>
              <a:rPr lang="en-US" dirty="0" err="1"/>
              <a:t>naplózza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eseményeket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 a </a:t>
            </a:r>
            <a:r>
              <a:rPr lang="en-US" dirty="0" err="1"/>
              <a:t>mérési</a:t>
            </a:r>
            <a:r>
              <a:rPr lang="en-US" dirty="0"/>
              <a:t> </a:t>
            </a:r>
            <a:r>
              <a:rPr lang="en-US" dirty="0" err="1"/>
              <a:t>módszer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előzőnél</a:t>
            </a:r>
            <a:r>
              <a:rPr lang="en-US" dirty="0"/>
              <a:t> </a:t>
            </a:r>
            <a:r>
              <a:rPr lang="en-US" dirty="0" err="1"/>
              <a:t>valamivel</a:t>
            </a:r>
            <a:r>
              <a:rPr lang="en-US" dirty="0"/>
              <a:t> </a:t>
            </a:r>
            <a:r>
              <a:rPr lang="en-US" dirty="0" err="1"/>
              <a:t>gyorsabb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naplózás</a:t>
            </a:r>
            <a:r>
              <a:rPr lang="en-US" dirty="0"/>
              <a:t> </a:t>
            </a:r>
            <a:r>
              <a:rPr lang="en-US" dirty="0" err="1"/>
              <a:t>alapján</a:t>
            </a:r>
            <a:r>
              <a:rPr lang="en-US" dirty="0"/>
              <a:t> </a:t>
            </a:r>
            <a:r>
              <a:rPr lang="en-US" dirty="0" err="1"/>
              <a:t>elég</a:t>
            </a:r>
            <a:r>
              <a:rPr lang="en-US" dirty="0"/>
              <a:t> </a:t>
            </a:r>
            <a:r>
              <a:rPr lang="en-US" dirty="0" err="1"/>
              <a:t>pontosan</a:t>
            </a:r>
            <a:r>
              <a:rPr lang="en-US" dirty="0"/>
              <a:t> </a:t>
            </a:r>
            <a:r>
              <a:rPr lang="en-US" dirty="0" err="1"/>
              <a:t>követhetőek</a:t>
            </a:r>
            <a:r>
              <a:rPr lang="en-US" dirty="0"/>
              <a:t> </a:t>
            </a:r>
            <a:r>
              <a:rPr lang="en-US" dirty="0" err="1"/>
              <a:t>így</a:t>
            </a:r>
            <a:r>
              <a:rPr lang="en-US" dirty="0"/>
              <a:t> is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események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12E08-8F20-4BAB-925B-775D8668446E}"/>
              </a:ext>
            </a:extLst>
          </p:cNvPr>
          <p:cNvSpPr txBox="1"/>
          <p:nvPr/>
        </p:nvSpPr>
        <p:spPr>
          <a:xfrm>
            <a:off x="5043055" y="4156432"/>
            <a:ext cx="68191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dirty="0" err="1"/>
              <a:t>Végül</a:t>
            </a:r>
            <a:r>
              <a:rPr lang="en-US" dirty="0"/>
              <a:t> </a:t>
            </a:r>
            <a:r>
              <a:rPr lang="en-US" dirty="0" err="1"/>
              <a:t>szimulálhatunk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is, hogy stat</a:t>
            </a:r>
            <a:r>
              <a:rPr lang="hu-HU" dirty="0"/>
              <a:t>i</a:t>
            </a:r>
            <a:r>
              <a:rPr lang="en-US" dirty="0" err="1"/>
              <a:t>sztikai</a:t>
            </a:r>
            <a:r>
              <a:rPr lang="en-US" dirty="0"/>
              <a:t> </a:t>
            </a:r>
            <a:r>
              <a:rPr lang="en-US" dirty="0" err="1"/>
              <a:t>adatokat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látni</a:t>
            </a:r>
            <a:r>
              <a:rPr lang="en-US" dirty="0"/>
              <a:t>, </a:t>
            </a:r>
            <a:r>
              <a:rPr lang="en-US" dirty="0" err="1"/>
              <a:t>azaz</a:t>
            </a:r>
            <a:r>
              <a:rPr lang="en-US" dirty="0"/>
              <a:t> </a:t>
            </a:r>
            <a:r>
              <a:rPr lang="en-US" dirty="0" err="1"/>
              <a:t>fájlba</a:t>
            </a:r>
            <a:r>
              <a:rPr lang="en-US" dirty="0"/>
              <a:t> </a:t>
            </a:r>
            <a:r>
              <a:rPr lang="en-US" dirty="0" err="1"/>
              <a:t>mentse</a:t>
            </a:r>
            <a:r>
              <a:rPr lang="en-US" dirty="0"/>
              <a:t> a </a:t>
            </a:r>
            <a:r>
              <a:rPr lang="en-US" dirty="0" err="1"/>
              <a:t>mérési</a:t>
            </a:r>
            <a:r>
              <a:rPr lang="en-US" dirty="0"/>
              <a:t> </a:t>
            </a:r>
            <a:r>
              <a:rPr lang="en-US" dirty="0" err="1"/>
              <a:t>eredményeket</a:t>
            </a:r>
            <a:r>
              <a:rPr lang="en-US" dirty="0"/>
              <a:t> a </a:t>
            </a:r>
            <a:r>
              <a:rPr lang="en-US" dirty="0" err="1"/>
              <a:t>kiinduló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végső</a:t>
            </a:r>
            <a:r>
              <a:rPr lang="en-US" dirty="0"/>
              <a:t> </a:t>
            </a:r>
            <a:r>
              <a:rPr lang="en-US" dirty="0" err="1"/>
              <a:t>egyedszámokkal</a:t>
            </a:r>
            <a:r>
              <a:rPr lang="en-US" dirty="0"/>
              <a:t> a </a:t>
            </a:r>
            <a:r>
              <a:rPr lang="en-US" dirty="0" err="1"/>
              <a:t>futási</a:t>
            </a:r>
            <a:r>
              <a:rPr lang="en-US" dirty="0"/>
              <a:t> </a:t>
            </a:r>
            <a:r>
              <a:rPr lang="en-US" dirty="0" err="1"/>
              <a:t>sebességel</a:t>
            </a:r>
            <a:r>
              <a:rPr lang="en-US" dirty="0"/>
              <a:t> </a:t>
            </a:r>
            <a:r>
              <a:rPr lang="en-US" dirty="0" err="1"/>
              <a:t>együtt</a:t>
            </a:r>
            <a:r>
              <a:rPr lang="en-US" dirty="0"/>
              <a:t>.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megtehetjük</a:t>
            </a:r>
            <a:r>
              <a:rPr lang="en-US" dirty="0"/>
              <a:t> a Conway </a:t>
            </a:r>
            <a:r>
              <a:rPr lang="en-US" dirty="0" err="1"/>
              <a:t>féle</a:t>
            </a:r>
            <a:r>
              <a:rPr lang="en-US" dirty="0"/>
              <a:t> </a:t>
            </a:r>
            <a:r>
              <a:rPr lang="en-US" dirty="0" err="1"/>
              <a:t>szabályok</a:t>
            </a:r>
            <a:r>
              <a:rPr lang="en-US" dirty="0"/>
              <a:t> </a:t>
            </a:r>
            <a:r>
              <a:rPr lang="en-US" dirty="0" err="1"/>
              <a:t>alkalmazásával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azok</a:t>
            </a:r>
            <a:r>
              <a:rPr lang="en-US" dirty="0"/>
              <a:t> </a:t>
            </a:r>
            <a:r>
              <a:rPr lang="en-US" dirty="0" err="1"/>
              <a:t>elhagyásával</a:t>
            </a:r>
            <a:r>
              <a:rPr lang="en-US" dirty="0"/>
              <a:t> is. </a:t>
            </a:r>
            <a:r>
              <a:rPr lang="en-US" dirty="0" err="1"/>
              <a:t>Utóbbi</a:t>
            </a:r>
            <a:r>
              <a:rPr lang="en-US" dirty="0"/>
              <a:t> </a:t>
            </a:r>
            <a:r>
              <a:rPr lang="en-US" dirty="0" err="1"/>
              <a:t>esetben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a </a:t>
            </a:r>
            <a:r>
              <a:rPr lang="en-US" dirty="0" err="1"/>
              <a:t>kiinduló</a:t>
            </a:r>
            <a:r>
              <a:rPr lang="en-US" dirty="0"/>
              <a:t> </a:t>
            </a:r>
            <a:r>
              <a:rPr lang="en-US" dirty="0" err="1"/>
              <a:t>populáción</a:t>
            </a:r>
            <a:r>
              <a:rPr lang="en-US" dirty="0"/>
              <a:t> </a:t>
            </a:r>
            <a:r>
              <a:rPr lang="en-US" dirty="0" err="1"/>
              <a:t>múlik</a:t>
            </a:r>
            <a:r>
              <a:rPr lang="en-US" dirty="0"/>
              <a:t>, hogy mi </a:t>
            </a:r>
            <a:r>
              <a:rPr lang="en-US" dirty="0" err="1"/>
              <a:t>lesz</a:t>
            </a:r>
            <a:r>
              <a:rPr lang="en-US" dirty="0"/>
              <a:t> a </a:t>
            </a:r>
            <a:r>
              <a:rPr lang="en-US" dirty="0" err="1"/>
              <a:t>végeredmény</a:t>
            </a:r>
            <a:r>
              <a:rPr lang="en-US" dirty="0"/>
              <a:t>, </a:t>
            </a:r>
            <a:r>
              <a:rPr lang="en-US" dirty="0" err="1"/>
              <a:t>hiszen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generálódnak</a:t>
            </a:r>
            <a:r>
              <a:rPr lang="en-US" dirty="0"/>
              <a:t> </a:t>
            </a:r>
            <a:r>
              <a:rPr lang="en-US" dirty="0" err="1"/>
              <a:t>úje</a:t>
            </a:r>
            <a:r>
              <a:rPr lang="en-US" dirty="0"/>
              <a:t> </a:t>
            </a:r>
            <a:r>
              <a:rPr lang="en-US" dirty="0" err="1"/>
              <a:t>elemek</a:t>
            </a:r>
            <a:r>
              <a:rPr lang="en-US" dirty="0"/>
              <a:t> a </a:t>
            </a:r>
            <a:r>
              <a:rPr lang="en-US" dirty="0" err="1"/>
              <a:t>szabad</a:t>
            </a:r>
            <a:r>
              <a:rPr lang="en-US" dirty="0"/>
              <a:t> </a:t>
            </a:r>
            <a:r>
              <a:rPr lang="en-US" dirty="0" err="1"/>
              <a:t>helyekre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halnak</a:t>
            </a:r>
            <a:r>
              <a:rPr lang="en-US" dirty="0"/>
              <a:t> meg </a:t>
            </a:r>
            <a:r>
              <a:rPr lang="en-US" dirty="0" err="1"/>
              <a:t>izoláltság</a:t>
            </a:r>
            <a:r>
              <a:rPr lang="en-US" dirty="0"/>
              <a:t> </a:t>
            </a:r>
            <a:r>
              <a:rPr lang="en-US" dirty="0" err="1"/>
              <a:t>miatt</a:t>
            </a:r>
            <a:r>
              <a:rPr lang="en-US" dirty="0"/>
              <a:t> sem. A </a:t>
            </a:r>
            <a:r>
              <a:rPr lang="en-US" dirty="0" err="1"/>
              <a:t>méréseket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utóbbi</a:t>
            </a:r>
            <a:r>
              <a:rPr lang="en-US" dirty="0"/>
              <a:t> </a:t>
            </a:r>
            <a:r>
              <a:rPr lang="en-US" dirty="0" err="1"/>
              <a:t>módszerrel</a:t>
            </a:r>
            <a:r>
              <a:rPr lang="en-US" dirty="0"/>
              <a:t> </a:t>
            </a:r>
            <a:r>
              <a:rPr lang="en-US" dirty="0" err="1"/>
              <a:t>végeztem</a:t>
            </a:r>
            <a:r>
              <a:rPr lang="en-US" dirty="0"/>
              <a:t>.</a:t>
            </a:r>
            <a:endParaRPr lang="hu-HU" dirty="0"/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1CD4DB6-A267-4FD4-8A74-60B3C4DC2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4" y="1465521"/>
            <a:ext cx="4840977" cy="4850287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897C196A-D06C-4921-BA74-F81F86C90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4" y="1465521"/>
            <a:ext cx="4840977" cy="48689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AD599F-6206-415C-A36C-ED88B2210832}"/>
              </a:ext>
            </a:extLst>
          </p:cNvPr>
          <p:cNvSpPr txBox="1"/>
          <p:nvPr/>
        </p:nvSpPr>
        <p:spPr>
          <a:xfrm>
            <a:off x="114264" y="1465521"/>
            <a:ext cx="4840977" cy="49244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-</a:t>
            </a:r>
          </a:p>
          <a:p>
            <a:r>
              <a:rPr lang="en-US" sz="1600" dirty="0"/>
              <a:t>1623</a:t>
            </a:r>
          </a:p>
          <a:p>
            <a:r>
              <a:rPr lang="en-US" sz="1600" dirty="0"/>
              <a:t>1453</a:t>
            </a:r>
          </a:p>
          <a:p>
            <a:r>
              <a:rPr lang="en-US" sz="1600" dirty="0"/>
              <a:t>00:00:34.10</a:t>
            </a:r>
          </a:p>
          <a:p>
            <a:r>
              <a:rPr lang="en-US" sz="1600" dirty="0"/>
              <a:t>1025</a:t>
            </a:r>
          </a:p>
          <a:p>
            <a:r>
              <a:rPr lang="en-US" sz="1600" dirty="0"/>
              <a:t>8</a:t>
            </a:r>
          </a:p>
          <a:p>
            <a:r>
              <a:rPr lang="en-US" sz="1600" dirty="0"/>
              <a:t>-</a:t>
            </a:r>
          </a:p>
          <a:p>
            <a:r>
              <a:rPr lang="en-US" sz="1600" dirty="0"/>
              <a:t>1</a:t>
            </a:r>
          </a:p>
          <a:p>
            <a:r>
              <a:rPr lang="en-US" sz="1600" dirty="0"/>
              <a:t>3075</a:t>
            </a:r>
          </a:p>
          <a:p>
            <a:r>
              <a:rPr lang="en-US" sz="1600" dirty="0"/>
              <a:t>00:00:35.05</a:t>
            </a:r>
          </a:p>
          <a:p>
            <a:r>
              <a:rPr lang="en-US" sz="1600" dirty="0"/>
              <a:t>0</a:t>
            </a:r>
          </a:p>
          <a:p>
            <a:r>
              <a:rPr lang="en-US" sz="1600" dirty="0"/>
              <a:t>0</a:t>
            </a:r>
          </a:p>
          <a:p>
            <a:r>
              <a:rPr lang="en-US" sz="1600" dirty="0"/>
              <a:t>-</a:t>
            </a:r>
          </a:p>
          <a:p>
            <a:r>
              <a:rPr lang="en-US" sz="1600" dirty="0"/>
              <a:t>2530</a:t>
            </a:r>
          </a:p>
          <a:p>
            <a:r>
              <a:rPr lang="en-US" sz="1600" dirty="0"/>
              <a:t>546</a:t>
            </a:r>
          </a:p>
          <a:p>
            <a:r>
              <a:rPr lang="en-US" sz="1600" dirty="0"/>
              <a:t>00:00:54.86</a:t>
            </a:r>
          </a:p>
          <a:p>
            <a:r>
              <a:rPr lang="en-US" sz="1600" dirty="0"/>
              <a:t>2141</a:t>
            </a:r>
          </a:p>
          <a:p>
            <a:r>
              <a:rPr lang="en-US" sz="1600" dirty="0"/>
              <a:t>0</a:t>
            </a:r>
            <a:endParaRPr lang="hu-HU" sz="1600" dirty="0"/>
          </a:p>
          <a:p>
            <a:r>
              <a:rPr lang="hu-HU" sz="1600" dirty="0"/>
              <a:t>…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42FEEB-13F6-436F-A6BB-01C8D7F2D27E}"/>
              </a:ext>
            </a:extLst>
          </p:cNvPr>
          <p:cNvSpPr txBox="1"/>
          <p:nvPr/>
        </p:nvSpPr>
        <p:spPr>
          <a:xfrm>
            <a:off x="3671139" y="1410029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i="1" dirty="0">
                <a:solidFill>
                  <a:schemeClr val="bg1">
                    <a:lumMod val="65000"/>
                  </a:schemeClr>
                </a:solidFill>
              </a:rPr>
              <a:t>programstat.txt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9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2EFEF5D-F04C-4B1D-99DE-9C220C044356}" type="slidenum">
              <a:rPr lang="en-US" smtClean="0"/>
              <a:pPr algn="r"/>
              <a:t>4</a:t>
            </a:fld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4603743-0897-44DA-8FA7-656C7CE7C2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95" y="99161"/>
            <a:ext cx="8618406" cy="665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61911-0B1A-43B2-B06B-EC7DBB0D0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582" y="670243"/>
            <a:ext cx="7178965" cy="556101"/>
          </a:xfrm>
        </p:spPr>
        <p:txBody>
          <a:bodyPr>
            <a:normAutofit fontScale="90000"/>
          </a:bodyPr>
          <a:lstStyle/>
          <a:p>
            <a:r>
              <a:rPr lang="hu-HU" dirty="0"/>
              <a:t>Alkalmazott mérési paraméterek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2EFEF5D-F04C-4B1D-99DE-9C220C044356}" type="slidenum">
              <a:rPr lang="en-US" smtClean="0"/>
              <a:pPr algn="r"/>
              <a:t>5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DB03CE-9174-4DB9-8F91-6C23740EA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533735"/>
              </p:ext>
            </p:extLst>
          </p:nvPr>
        </p:nvGraphicFramePr>
        <p:xfrm>
          <a:off x="838200" y="1717964"/>
          <a:ext cx="10515600" cy="3925453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2515420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083770809"/>
                    </a:ext>
                  </a:extLst>
                </a:gridCol>
              </a:tblGrid>
              <a:tr h="5607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Szimuláció ciklusainak száma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100</a:t>
                      </a:r>
                      <a:endParaRPr lang="en-US" sz="2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659854"/>
                  </a:ext>
                </a:extLst>
              </a:tr>
              <a:tr h="5607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Szimuláció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mérete</a:t>
                      </a:r>
                      <a:r>
                        <a:rPr lang="en-US" sz="2400" dirty="0">
                          <a:effectLst/>
                        </a:rPr>
                        <a:t> (</a:t>
                      </a:r>
                      <a:r>
                        <a:rPr lang="en-US" sz="2400" dirty="0" err="1">
                          <a:effectLst/>
                        </a:rPr>
                        <a:t>nxn</a:t>
                      </a:r>
                      <a:r>
                        <a:rPr lang="en-US" sz="2400" dirty="0">
                          <a:effectLst/>
                        </a:rPr>
                        <a:t>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100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196615"/>
                  </a:ext>
                </a:extLst>
              </a:tr>
              <a:tr h="5607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Halak halálozási ideje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132193"/>
                  </a:ext>
                </a:extLst>
              </a:tr>
              <a:tr h="5607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Halak nemzési ideje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4596965"/>
                  </a:ext>
                </a:extLst>
              </a:tr>
              <a:tr h="5607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Cápák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halálozási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ideje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3167240"/>
                  </a:ext>
                </a:extLst>
              </a:tr>
              <a:tr h="5607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Cápák nemzési ideje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9934877"/>
                  </a:ext>
                </a:extLst>
              </a:tr>
              <a:tr h="5607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Cápák</a:t>
                      </a:r>
                      <a:r>
                        <a:rPr lang="en-US" sz="2400" dirty="0">
                          <a:effectLst/>
                        </a:rPr>
                        <a:t> maximum </a:t>
                      </a:r>
                      <a:r>
                        <a:rPr lang="en-US" sz="2400" dirty="0" err="1">
                          <a:effectLst/>
                        </a:rPr>
                        <a:t>éhezési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ideje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992723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4E935ED-73E2-4704-80A0-54B68B7EF4E8}"/>
              </a:ext>
            </a:extLst>
          </p:cNvPr>
          <p:cNvSpPr txBox="1"/>
          <p:nvPr/>
        </p:nvSpPr>
        <p:spPr>
          <a:xfrm>
            <a:off x="838200" y="6004051"/>
            <a:ext cx="1033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i="1" dirty="0"/>
              <a:t>Debug mód nélkül értendőek a szimulációk!</a:t>
            </a:r>
          </a:p>
          <a:p>
            <a:r>
              <a:rPr lang="hu-HU" i="1" dirty="0"/>
              <a:t>Csak a lényegi részt mértem, tehát pl a mátrixgenerálást nem!</a:t>
            </a:r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7968657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61911-0B1A-43B2-B06B-EC7DBB0D0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526" y="670243"/>
            <a:ext cx="7642021" cy="556101"/>
          </a:xfrm>
        </p:spPr>
        <p:txBody>
          <a:bodyPr>
            <a:normAutofit fontScale="90000"/>
          </a:bodyPr>
          <a:lstStyle/>
          <a:p>
            <a:r>
              <a:rPr lang="hu-HU" dirty="0"/>
              <a:t>Méréshez alkalmazott rendszerek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2EFEF5D-F04C-4B1D-99DE-9C220C044356}" type="slidenum">
              <a:rPr lang="en-US" smtClean="0"/>
              <a:pPr algn="r"/>
              <a:t>6</a:t>
            </a:fld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D5D0F82-73F8-4CCE-908B-97C84AF38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291557"/>
              </p:ext>
            </p:extLst>
          </p:nvPr>
        </p:nvGraphicFramePr>
        <p:xfrm>
          <a:off x="838201" y="1696767"/>
          <a:ext cx="10515601" cy="46939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50488">
                  <a:extLst>
                    <a:ext uri="{9D8B030D-6E8A-4147-A177-3AD203B41FA5}">
                      <a16:colId xmlns:a16="http://schemas.microsoft.com/office/drawing/2014/main" val="2881742646"/>
                    </a:ext>
                  </a:extLst>
                </a:gridCol>
                <a:gridCol w="4129444">
                  <a:extLst>
                    <a:ext uri="{9D8B030D-6E8A-4147-A177-3AD203B41FA5}">
                      <a16:colId xmlns:a16="http://schemas.microsoft.com/office/drawing/2014/main" val="2238156881"/>
                    </a:ext>
                  </a:extLst>
                </a:gridCol>
                <a:gridCol w="3435669">
                  <a:extLst>
                    <a:ext uri="{9D8B030D-6E8A-4147-A177-3AD203B41FA5}">
                      <a16:colId xmlns:a16="http://schemas.microsoft.com/office/drawing/2014/main" val="218577964"/>
                    </a:ext>
                  </a:extLst>
                </a:gridCol>
              </a:tblGrid>
              <a:tr h="789828">
                <a:tc>
                  <a:txBody>
                    <a:bodyPr/>
                    <a:lstStyle/>
                    <a:p>
                      <a:pPr algn="l"/>
                      <a:br>
                        <a:rPr lang="en-US" u="none" strike="noStrike" dirty="0">
                          <a:effectLst/>
                        </a:rPr>
                      </a:br>
                      <a:endParaRPr lang="en-US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R="38100" marT="152400" marB="152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u="none" strike="noStrike" dirty="0">
                          <a:effectLst/>
                        </a:rPr>
                        <a:t>               </a:t>
                      </a:r>
                      <a:r>
                        <a:rPr lang="en-US" u="none" strike="noStrike" dirty="0">
                          <a:effectLst/>
                        </a:rPr>
                        <a:t>Intel Core i7-4510U @ 2.00GHz</a:t>
                      </a:r>
                      <a:endParaRPr lang="en-US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R="38100" marT="152400" marB="1524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u="none" strike="noStrike" dirty="0">
                          <a:effectLst/>
                        </a:rPr>
                        <a:t>             </a:t>
                      </a:r>
                      <a:r>
                        <a:rPr lang="en-US" u="none" strike="noStrike" dirty="0">
                          <a:effectLst/>
                        </a:rPr>
                        <a:t>AMD Ryzen 3 3200U</a:t>
                      </a:r>
                      <a:endParaRPr lang="en-US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R="38100" marT="152400" marB="152400" anchor="ctr"/>
                </a:tc>
                <a:extLst>
                  <a:ext uri="{0D108BD9-81ED-4DB2-BD59-A6C34878D82A}">
                    <a16:rowId xmlns:a16="http://schemas.microsoft.com/office/drawing/2014/main" val="3655896908"/>
                  </a:ext>
                </a:extLst>
              </a:tr>
              <a:tr h="296186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Socket Type</a:t>
                      </a:r>
                      <a:endParaRPr lang="en-US" b="1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FCBGA1168</a:t>
                      </a:r>
                      <a:endParaRPr lang="en-US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FP5</a:t>
                      </a:r>
                      <a:endParaRPr lang="en-US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extLst>
                  <a:ext uri="{0D108BD9-81ED-4DB2-BD59-A6C34878D82A}">
                    <a16:rowId xmlns:a16="http://schemas.microsoft.com/office/drawing/2014/main" val="89107010"/>
                  </a:ext>
                </a:extLst>
              </a:tr>
              <a:tr h="296186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CPU Class</a:t>
                      </a:r>
                      <a:endParaRPr lang="en-US" b="1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Laptop</a:t>
                      </a:r>
                      <a:endParaRPr lang="en-US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Laptop</a:t>
                      </a:r>
                      <a:endParaRPr lang="en-US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extLst>
                  <a:ext uri="{0D108BD9-81ED-4DB2-BD59-A6C34878D82A}">
                    <a16:rowId xmlns:a16="http://schemas.microsoft.com/office/drawing/2014/main" val="726437352"/>
                  </a:ext>
                </a:extLst>
              </a:tr>
              <a:tr h="296186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Clockspeed</a:t>
                      </a:r>
                      <a:endParaRPr lang="en-US" b="1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2.0 GHz</a:t>
                      </a:r>
                      <a:endParaRPr lang="en-US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2.6 GHz</a:t>
                      </a:r>
                      <a:endParaRPr lang="en-US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extLst>
                  <a:ext uri="{0D108BD9-81ED-4DB2-BD59-A6C34878D82A}">
                    <a16:rowId xmlns:a16="http://schemas.microsoft.com/office/drawing/2014/main" val="425716843"/>
                  </a:ext>
                </a:extLst>
              </a:tr>
              <a:tr h="296186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Turbo Speed</a:t>
                      </a:r>
                      <a:endParaRPr lang="en-US" b="1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Up to 3.1 GHz</a:t>
                      </a:r>
                      <a:endParaRPr lang="en-US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Up to 3.5 GHz</a:t>
                      </a:r>
                      <a:endParaRPr lang="en-US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extLst>
                  <a:ext uri="{0D108BD9-81ED-4DB2-BD59-A6C34878D82A}">
                    <a16:rowId xmlns:a16="http://schemas.microsoft.com/office/drawing/2014/main" val="3002586499"/>
                  </a:ext>
                </a:extLst>
              </a:tr>
              <a:tr h="296186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# of Physical Cores</a:t>
                      </a:r>
                      <a:endParaRPr lang="en-US" b="1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 (Threads: 4)</a:t>
                      </a:r>
                      <a:endParaRPr lang="en-US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 (Threads: 4)</a:t>
                      </a:r>
                      <a:endParaRPr lang="en-US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extLst>
                  <a:ext uri="{0D108BD9-81ED-4DB2-BD59-A6C34878D82A}">
                    <a16:rowId xmlns:a16="http://schemas.microsoft.com/office/drawing/2014/main" val="2427330019"/>
                  </a:ext>
                </a:extLst>
              </a:tr>
              <a:tr h="296186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Max TDP</a:t>
                      </a:r>
                      <a:endParaRPr lang="en-US" b="1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15W</a:t>
                      </a:r>
                      <a:endParaRPr lang="en-US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15W</a:t>
                      </a:r>
                      <a:endParaRPr lang="en-US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extLst>
                  <a:ext uri="{0D108BD9-81ED-4DB2-BD59-A6C34878D82A}">
                    <a16:rowId xmlns:a16="http://schemas.microsoft.com/office/drawing/2014/main" val="2880908046"/>
                  </a:ext>
                </a:extLst>
              </a:tr>
              <a:tr h="296186">
                <a:tc>
                  <a:txBody>
                    <a:bodyPr/>
                    <a:lstStyle/>
                    <a:p>
                      <a:r>
                        <a:rPr lang="en-US" u="none" strike="noStrike" dirty="0">
                          <a:effectLst/>
                        </a:rPr>
                        <a:t>Yearly Running Cost</a:t>
                      </a:r>
                      <a:endParaRPr lang="en-US" b="1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$2.74</a:t>
                      </a:r>
                      <a:endParaRPr lang="en-US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$2.74</a:t>
                      </a:r>
                      <a:endParaRPr lang="en-US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extLst>
                  <a:ext uri="{0D108BD9-81ED-4DB2-BD59-A6C34878D82A}">
                    <a16:rowId xmlns:a16="http://schemas.microsoft.com/office/drawing/2014/main" val="3308358622"/>
                  </a:ext>
                </a:extLst>
              </a:tr>
              <a:tr h="296186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First Seen on Chart</a:t>
                      </a:r>
                      <a:endParaRPr lang="en-US" b="1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Q2 2014</a:t>
                      </a:r>
                      <a:endParaRPr lang="en-US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Q2 2019</a:t>
                      </a:r>
                      <a:endParaRPr lang="en-US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extLst>
                  <a:ext uri="{0D108BD9-81ED-4DB2-BD59-A6C34878D82A}">
                    <a16:rowId xmlns:a16="http://schemas.microsoft.com/office/drawing/2014/main" val="25115770"/>
                  </a:ext>
                </a:extLst>
              </a:tr>
              <a:tr h="296186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# of Samples</a:t>
                      </a:r>
                      <a:endParaRPr lang="en-US" b="1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3217</a:t>
                      </a:r>
                      <a:endParaRPr lang="en-US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546</a:t>
                      </a:r>
                      <a:endParaRPr lang="en-US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extLst>
                  <a:ext uri="{0D108BD9-81ED-4DB2-BD59-A6C34878D82A}">
                    <a16:rowId xmlns:a16="http://schemas.microsoft.com/office/drawing/2014/main" val="3286212"/>
                  </a:ext>
                </a:extLst>
              </a:tr>
              <a:tr h="296186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Cross-Platform Rating</a:t>
                      </a:r>
                      <a:endParaRPr lang="en-US" b="1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5482</a:t>
                      </a:r>
                      <a:endParaRPr lang="en-US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6494</a:t>
                      </a:r>
                      <a:endParaRPr lang="en-US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extLst>
                  <a:ext uri="{0D108BD9-81ED-4DB2-BD59-A6C34878D82A}">
                    <a16:rowId xmlns:a16="http://schemas.microsoft.com/office/drawing/2014/main" val="1990075358"/>
                  </a:ext>
                </a:extLst>
              </a:tr>
              <a:tr h="296186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Single Thread Rating</a:t>
                      </a:r>
                      <a:endParaRPr lang="en-US" b="1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1557</a:t>
                      </a:r>
                      <a:endParaRPr lang="en-US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1927</a:t>
                      </a:r>
                      <a:endParaRPr lang="en-US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extLst>
                  <a:ext uri="{0D108BD9-81ED-4DB2-BD59-A6C34878D82A}">
                    <a16:rowId xmlns:a16="http://schemas.microsoft.com/office/drawing/2014/main" val="3478195207"/>
                  </a:ext>
                </a:extLst>
              </a:tr>
              <a:tr h="296186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CPU Mark</a:t>
                      </a:r>
                      <a:endParaRPr lang="en-US" b="1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2602</a:t>
                      </a:r>
                      <a:endParaRPr lang="en-US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4101</a:t>
                      </a:r>
                      <a:endParaRPr lang="en-US" dirty="0">
                        <a:solidFill>
                          <a:srgbClr val="44444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400" marT="22860" marB="22860" anchor="ctr"/>
                </a:tc>
                <a:extLst>
                  <a:ext uri="{0D108BD9-81ED-4DB2-BD59-A6C34878D82A}">
                    <a16:rowId xmlns:a16="http://schemas.microsoft.com/office/drawing/2014/main" val="995120536"/>
                  </a:ext>
                </a:extLst>
              </a:tr>
            </a:tbl>
          </a:graphicData>
        </a:graphic>
      </p:graphicFrame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47F5CAA-3319-4303-A291-604316FBA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0" t="22113" r="22267" b="22121"/>
          <a:stretch/>
        </p:blipFill>
        <p:spPr>
          <a:xfrm>
            <a:off x="7998691" y="1840585"/>
            <a:ext cx="609181" cy="614617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0A0F28FE-E8FA-448A-B59A-3F029E2276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3" b="10872"/>
          <a:stretch/>
        </p:blipFill>
        <p:spPr>
          <a:xfrm>
            <a:off x="3800055" y="1840585"/>
            <a:ext cx="786510" cy="6146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92AA07-96CF-4566-A68E-032626172137}"/>
              </a:ext>
            </a:extLst>
          </p:cNvPr>
          <p:cNvSpPr txBox="1"/>
          <p:nvPr/>
        </p:nvSpPr>
        <p:spPr>
          <a:xfrm>
            <a:off x="11267610" y="14712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95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61911-0B1A-43B2-B06B-EC7DBB0D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2EFEF5D-F04C-4B1D-99DE-9C220C044356}" type="slidenum">
              <a:rPr lang="en-US" smtClean="0"/>
              <a:pPr algn="r"/>
              <a:t>7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1A8D112-A601-439A-BAEC-90A0CCD827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0344870"/>
              </p:ext>
            </p:extLst>
          </p:nvPr>
        </p:nvGraphicFramePr>
        <p:xfrm>
          <a:off x="1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9478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097C946-1259-4A50-81D1-9D91863873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97730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817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53EB-CC78-4EE3-9A88-134929FA0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E0D0-1BAD-4E09-BE83-BE1FF8554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778CC-D3AA-484D-9B39-F08308C29F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7F7429-4A64-470A-A791-5BC73A966B90}"/>
              </a:ext>
            </a:extLst>
          </p:cNvPr>
          <p:cNvSpPr txBox="1">
            <a:spLocks/>
          </p:cNvSpPr>
          <p:nvPr/>
        </p:nvSpPr>
        <p:spPr>
          <a:xfrm>
            <a:off x="9072282" y="6348009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2EFEF5D-F04C-4B1D-99DE-9C220C044356}" type="slidenum">
              <a:rPr lang="en-US" smtClean="0"/>
              <a:pPr algn="r"/>
              <a:t>9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E953C47-950F-4077-8530-3839624F08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3550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6903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</TotalTime>
  <Words>1025</Words>
  <Application>Microsoft Office PowerPoint</Application>
  <PresentationFormat>Widescreen</PresentationFormat>
  <Paragraphs>262</Paragraphs>
  <Slides>26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 Unicode MS</vt:lpstr>
      <vt:lpstr>Calibri</vt:lpstr>
      <vt:lpstr>Cambria Math</vt:lpstr>
      <vt:lpstr>Open Sans</vt:lpstr>
      <vt:lpstr>Open Sans Light</vt:lpstr>
      <vt:lpstr>2_Office Theme</vt:lpstr>
      <vt:lpstr>4_Office Theme</vt:lpstr>
      <vt:lpstr>3_Office Theme</vt:lpstr>
      <vt:lpstr>PowerPoint Presentation</vt:lpstr>
      <vt:lpstr>PowerPoint Presentation</vt:lpstr>
      <vt:lpstr>Egyszálas program futtatási lehetőségei</vt:lpstr>
      <vt:lpstr>PowerPoint Presentation</vt:lpstr>
      <vt:lpstr>Alkalmazott mérési paraméterek</vt:lpstr>
      <vt:lpstr>Méréshez alkalmazott rendszerek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Több szálas futtatási lehetőségek</vt:lpstr>
      <vt:lpstr>Szimulációs tér felosztása a szálak között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Amd2</vt:lpstr>
      <vt:lpstr>1 - https://www.cpubenchmark.net/compare/Intel-i7-4510U-vs-AMD-Ryzen-3-3200U/2248vs3431 </vt:lpstr>
      <vt:lpstr>Köszönöm megtisztelő figyelmüket!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Sándor Burian</cp:lastModifiedBy>
  <cp:revision>162</cp:revision>
  <cp:lastPrinted>2019-02-21T16:11:42Z</cp:lastPrinted>
  <dcterms:created xsi:type="dcterms:W3CDTF">2019-01-21T14:36:44Z</dcterms:created>
  <dcterms:modified xsi:type="dcterms:W3CDTF">2020-12-03T01:15:56Z</dcterms:modified>
</cp:coreProperties>
</file>